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3" r:id="rId3"/>
    <p:sldId id="258" r:id="rId4"/>
    <p:sldId id="265" r:id="rId5"/>
    <p:sldId id="259" r:id="rId6"/>
    <p:sldId id="260" r:id="rId7"/>
    <p:sldId id="262" r:id="rId8"/>
    <p:sldId id="266" r:id="rId9"/>
    <p:sldId id="257" r:id="rId10"/>
    <p:sldId id="267" r:id="rId11"/>
    <p:sldId id="277" r:id="rId12"/>
    <p:sldId id="278" r:id="rId13"/>
    <p:sldId id="279" r:id="rId14"/>
    <p:sldId id="271" r:id="rId15"/>
    <p:sldId id="280" r:id="rId16"/>
    <p:sldId id="281" r:id="rId17"/>
    <p:sldId id="282" r:id="rId18"/>
    <p:sldId id="272" r:id="rId19"/>
    <p:sldId id="283" r:id="rId20"/>
    <p:sldId id="284" r:id="rId21"/>
    <p:sldId id="285" r:id="rId22"/>
    <p:sldId id="286" r:id="rId23"/>
    <p:sldId id="273" r:id="rId24"/>
    <p:sldId id="274" r:id="rId25"/>
    <p:sldId id="275" r:id="rId26"/>
    <p:sldId id="287" r:id="rId27"/>
    <p:sldId id="288" r:id="rId28"/>
    <p:sldId id="276" r:id="rId29"/>
    <p:sldId id="290" r:id="rId30"/>
    <p:sldId id="289" r:id="rId31"/>
    <p:sldId id="268" r:id="rId32"/>
    <p:sldId id="269" r:id="rId33"/>
    <p:sldId id="291" r:id="rId34"/>
    <p:sldId id="295" r:id="rId35"/>
    <p:sldId id="293" r:id="rId36"/>
    <p:sldId id="300" r:id="rId37"/>
    <p:sldId id="316" r:id="rId38"/>
    <p:sldId id="296" r:id="rId39"/>
    <p:sldId id="297" r:id="rId40"/>
    <p:sldId id="301" r:id="rId41"/>
    <p:sldId id="302" r:id="rId42"/>
    <p:sldId id="298" r:id="rId43"/>
    <p:sldId id="299" r:id="rId44"/>
    <p:sldId id="303" r:id="rId45"/>
    <p:sldId id="304" r:id="rId46"/>
    <p:sldId id="305" r:id="rId47"/>
    <p:sldId id="315" r:id="rId48"/>
    <p:sldId id="306" r:id="rId49"/>
    <p:sldId id="307" r:id="rId50"/>
    <p:sldId id="308" r:id="rId51"/>
    <p:sldId id="311" r:id="rId52"/>
    <p:sldId id="312" r:id="rId53"/>
    <p:sldId id="31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0F4C3-171C-49C9-954F-0726D499431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C34B2-F47F-45E5-BDA8-2722D0497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C34B2-F47F-45E5-BDA8-2722D04976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3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ont.r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5949280"/>
            <a:ext cx="474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Назина</a:t>
            </a:r>
            <a:r>
              <a:rPr lang="ru-RU" sz="2400" dirty="0" smtClean="0"/>
              <a:t> А.А., учитель информатики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88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5045" t="5815" r="15847" b="20354"/>
          <a:stretch/>
        </p:blipFill>
        <p:spPr>
          <a:xfrm>
            <a:off x="251520" y="8756"/>
            <a:ext cx="8748464" cy="4810076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300192" y="4725144"/>
            <a:ext cx="288032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https://urok.1c.ru/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5848" t="38028" r="16167" b="24059"/>
          <a:stretch/>
        </p:blipFill>
        <p:spPr>
          <a:xfrm>
            <a:off x="263277" y="2248297"/>
            <a:ext cx="8712968" cy="3933056"/>
          </a:xfrm>
          <a:prstGeom prst="rect">
            <a:avLst/>
          </a:prstGeom>
        </p:spPr>
      </p:pic>
      <p:pic>
        <p:nvPicPr>
          <p:cNvPr id="5" name="Picture 4" descr="1С:Урок - Главная стран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3" y="35843"/>
            <a:ext cx="1830139" cy="18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С:Урок - Главная стра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3" y="35843"/>
            <a:ext cx="1830139" cy="18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2421" t="10091" r="24185" b="4960"/>
          <a:stretch/>
        </p:blipFill>
        <p:spPr>
          <a:xfrm>
            <a:off x="2123728" y="116632"/>
            <a:ext cx="68407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С:Урок - Главная стра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3" y="35843"/>
            <a:ext cx="1830139" cy="18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0379" t="21779" r="26751" b="4961"/>
          <a:stretch/>
        </p:blipFill>
        <p:spPr>
          <a:xfrm>
            <a:off x="323528" y="1886942"/>
            <a:ext cx="4032448" cy="458735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40860" t="25771" r="28354" b="9644"/>
          <a:stretch/>
        </p:blipFill>
        <p:spPr>
          <a:xfrm>
            <a:off x="4499992" y="476673"/>
            <a:ext cx="4431358" cy="47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Образов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4724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6" r="13750" b="72133"/>
          <a:stretch/>
        </p:blipFill>
        <p:spPr bwMode="auto">
          <a:xfrm>
            <a:off x="6505575" y="160338"/>
            <a:ext cx="22383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979712" y="1484784"/>
            <a:ext cx="4805375" cy="5040560"/>
            <a:chOff x="270681" y="1556792"/>
            <a:chExt cx="4158000" cy="4536336"/>
          </a:xfrm>
        </p:grpSpPr>
        <p:pic>
          <p:nvPicPr>
            <p:cNvPr id="8" name="Рисунок 7"/>
            <p:cNvPicPr/>
            <p:nvPr/>
          </p:nvPicPr>
          <p:blipFill rotWithShape="1">
            <a:blip r:embed="rId4"/>
            <a:srcRect l="24024" t="11231" r="23223" b="20638"/>
            <a:stretch/>
          </p:blipFill>
          <p:spPr>
            <a:xfrm>
              <a:off x="270681" y="1556792"/>
              <a:ext cx="4157303" cy="3024336"/>
            </a:xfrm>
            <a:prstGeom prst="rect">
              <a:avLst/>
            </a:prstGeom>
          </p:spPr>
        </p:pic>
        <p:pic>
          <p:nvPicPr>
            <p:cNvPr id="9" name="Рисунок 8"/>
            <p:cNvPicPr/>
            <p:nvPr/>
          </p:nvPicPr>
          <p:blipFill rotWithShape="1">
            <a:blip r:embed="rId5"/>
            <a:srcRect l="23914" t="50000" r="26590" b="16933"/>
            <a:stretch/>
          </p:blipFill>
          <p:spPr>
            <a:xfrm>
              <a:off x="270681" y="4581128"/>
              <a:ext cx="4158000" cy="15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Образов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4724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6" r="13750" b="72133"/>
          <a:stretch/>
        </p:blipFill>
        <p:spPr bwMode="auto">
          <a:xfrm>
            <a:off x="6505575" y="160338"/>
            <a:ext cx="22383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3223" t="11801" r="23544" b="7240"/>
          <a:stretch/>
        </p:blipFill>
        <p:spPr>
          <a:xfrm>
            <a:off x="539371" y="1386483"/>
            <a:ext cx="3887502" cy="273097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16810" t="13797" r="18892" b="8095"/>
          <a:stretch/>
        </p:blipFill>
        <p:spPr>
          <a:xfrm>
            <a:off x="4684860" y="1394867"/>
            <a:ext cx="4015607" cy="273630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19053" t="13797" r="19695" b="14082"/>
          <a:stretch/>
        </p:blipFill>
        <p:spPr>
          <a:xfrm>
            <a:off x="4669258" y="4277469"/>
            <a:ext cx="4050656" cy="2553841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7"/>
          <a:srcRect l="17772" t="19498" r="20337" b="7525"/>
          <a:stretch/>
        </p:blipFill>
        <p:spPr>
          <a:xfrm>
            <a:off x="557733" y="4297089"/>
            <a:ext cx="3850779" cy="25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Образов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4724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6" r="13750" b="72133"/>
          <a:stretch/>
        </p:blipFill>
        <p:spPr bwMode="auto">
          <a:xfrm>
            <a:off x="6505575" y="160338"/>
            <a:ext cx="22383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9053" t="15508" r="19695" b="12086"/>
          <a:stretch/>
        </p:blipFill>
        <p:spPr>
          <a:xfrm>
            <a:off x="460373" y="1405694"/>
            <a:ext cx="3638551" cy="241935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0599" t="6671" r="29797" b="4960"/>
          <a:stretch/>
        </p:blipFill>
        <p:spPr>
          <a:xfrm>
            <a:off x="4549799" y="1405694"/>
            <a:ext cx="3827537" cy="468052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31881" t="30615" r="32362" b="10661"/>
          <a:stretch/>
        </p:blipFill>
        <p:spPr>
          <a:xfrm>
            <a:off x="367853" y="4005064"/>
            <a:ext cx="3823593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Образов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4724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6" r="13750" b="72133"/>
          <a:stretch/>
        </p:blipFill>
        <p:spPr bwMode="auto">
          <a:xfrm>
            <a:off x="6505575" y="160338"/>
            <a:ext cx="22383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8995" t="31185" r="29155" b="11232"/>
          <a:stretch/>
        </p:blipFill>
        <p:spPr>
          <a:xfrm>
            <a:off x="282079" y="2420888"/>
            <a:ext cx="5091857" cy="374441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30599" t="6671" r="29797" b="86240"/>
          <a:stretch/>
        </p:blipFill>
        <p:spPr>
          <a:xfrm>
            <a:off x="4549799" y="1405694"/>
            <a:ext cx="3827537" cy="375481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25468" t="31745" r="28032" b="15519"/>
          <a:stretch/>
        </p:blipFill>
        <p:spPr>
          <a:xfrm>
            <a:off x="5220072" y="3409949"/>
            <a:ext cx="3816423" cy="2467323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6"/>
          <a:srcRect l="51390" t="15222" r="28032" b="74566"/>
          <a:stretch/>
        </p:blipFill>
        <p:spPr>
          <a:xfrm>
            <a:off x="7055024" y="2636912"/>
            <a:ext cx="1688926" cy="477762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25468" t="15222" r="49464" b="74566"/>
          <a:stretch/>
        </p:blipFill>
        <p:spPr>
          <a:xfrm>
            <a:off x="460375" y="1879477"/>
            <a:ext cx="2299715" cy="5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Облако зн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" y="7937"/>
            <a:ext cx="3200003" cy="15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15877" t="13683" r="16940" b="24174"/>
          <a:stretch/>
        </p:blipFill>
        <p:spPr>
          <a:xfrm>
            <a:off x="611560" y="1700808"/>
            <a:ext cx="7920880" cy="489654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580112" y="6093296"/>
            <a:ext cx="338437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облако-</a:t>
            </a:r>
            <a:r>
              <a:rPr lang="ru-RU" b="1" dirty="0" err="1" smtClean="0">
                <a:solidFill>
                  <a:schemeClr val="tx2"/>
                </a:solidFill>
              </a:rPr>
              <a:t>знаний.рф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6336" y="1340817"/>
            <a:ext cx="763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10 000 интерактивных работ по 17 предметам</a:t>
            </a:r>
            <a:endParaRPr lang="ru-RU" sz="2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Облако зн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" y="7937"/>
            <a:ext cx="3200003" cy="15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16489" t="13797" r="17130" b="25484"/>
          <a:stretch/>
        </p:blipFill>
        <p:spPr>
          <a:xfrm>
            <a:off x="319410" y="1412776"/>
            <a:ext cx="5260702" cy="309634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6969" t="14367" r="17451" b="14367"/>
          <a:stretch/>
        </p:blipFill>
        <p:spPr>
          <a:xfrm>
            <a:off x="3491880" y="3529558"/>
            <a:ext cx="5508104" cy="32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100" b="1" dirty="0" smtClean="0">
                <a:solidFill>
                  <a:schemeClr val="tx2"/>
                </a:solidFill>
              </a:rPr>
              <a:t>Национальные цели развития РФ</a:t>
            </a:r>
            <a:endParaRPr lang="ru-RU" sz="4100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21823" r="3256" b="7846"/>
          <a:stretch/>
        </p:blipFill>
        <p:spPr bwMode="auto">
          <a:xfrm>
            <a:off x="107504" y="1700808"/>
            <a:ext cx="9001584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Облако зн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" y="7937"/>
            <a:ext cx="3200003" cy="15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6168" t="6671" r="17451" b="5530"/>
          <a:stretch/>
        </p:blipFill>
        <p:spPr>
          <a:xfrm>
            <a:off x="1403648" y="1340768"/>
            <a:ext cx="72008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Облако зн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" y="7937"/>
            <a:ext cx="3200003" cy="15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308" t="24344" r="24345" b="22634"/>
          <a:stretch/>
        </p:blipFill>
        <p:spPr>
          <a:xfrm>
            <a:off x="1403648" y="1340768"/>
            <a:ext cx="74888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Облако зн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" y="7937"/>
            <a:ext cx="3200003" cy="15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7552" t="34696" r="27399" b="32386"/>
          <a:stretch/>
        </p:blipFill>
        <p:spPr>
          <a:xfrm>
            <a:off x="1187624" y="1700808"/>
            <a:ext cx="7056784" cy="34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International Blended Learning School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t="6956" r="1416" b="7810"/>
          <a:stretch/>
        </p:blipFill>
        <p:spPr>
          <a:xfrm>
            <a:off x="539552" y="1628800"/>
            <a:ext cx="7992888" cy="4774208"/>
          </a:xfrm>
          <a:prstGeom prst="rect">
            <a:avLst/>
          </a:prstGeom>
        </p:spPr>
      </p:pic>
      <p:pic>
        <p:nvPicPr>
          <p:cNvPr id="19458" name="Picture 2" descr="IBLS l Дистанционное онлайн-обучение | ВКонтакт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7" t="17008" b="15924"/>
          <a:stretch/>
        </p:blipFill>
        <p:spPr bwMode="auto">
          <a:xfrm>
            <a:off x="107504" y="188640"/>
            <a:ext cx="3253036" cy="127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508104" y="6309320"/>
            <a:ext cx="363589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</a:t>
            </a:r>
            <a:r>
              <a:rPr lang="en-US" b="1" dirty="0" smtClean="0">
                <a:solidFill>
                  <a:schemeClr val="tx2"/>
                </a:solidFill>
              </a:rPr>
              <a:t>new.iblschool.ru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540" y="274638"/>
            <a:ext cx="5326260" cy="1143000"/>
          </a:xfrm>
        </p:spPr>
        <p:txBody>
          <a:bodyPr/>
          <a:lstStyle/>
          <a:p>
            <a:r>
              <a:rPr lang="ru-RU" dirty="0" smtClean="0"/>
              <a:t>Каталог 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830" t="17787" r="10556" b="6386"/>
          <a:stretch/>
        </p:blipFill>
        <p:spPr>
          <a:xfrm>
            <a:off x="323528" y="1628800"/>
            <a:ext cx="8640960" cy="4968552"/>
          </a:xfrm>
          <a:prstGeom prst="rect">
            <a:avLst/>
          </a:prstGeom>
        </p:spPr>
      </p:pic>
      <p:pic>
        <p:nvPicPr>
          <p:cNvPr id="5" name="Picture 2" descr="IBLS l Дистанционное онлайн-обучение | ВКонтакт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7" t="17008" b="15924"/>
          <a:stretch/>
        </p:blipFill>
        <p:spPr bwMode="auto">
          <a:xfrm>
            <a:off x="107504" y="188640"/>
            <a:ext cx="3253036" cy="127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5815" b="6386"/>
          <a:stretch/>
        </p:blipFill>
        <p:spPr>
          <a:xfrm>
            <a:off x="467544" y="1484784"/>
            <a:ext cx="8424936" cy="4968552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701"/>
            <a:ext cx="3545200" cy="95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4139952" y="6021288"/>
            <a:ext cx="363589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https://www.ismart.org/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701"/>
            <a:ext cx="3545200" cy="95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32282" r="43586" b="49189"/>
          <a:stretch/>
        </p:blipFill>
        <p:spPr>
          <a:xfrm>
            <a:off x="251520" y="1412776"/>
            <a:ext cx="6336704" cy="208823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1037" t="44299" r="52084" b="13227"/>
          <a:stretch/>
        </p:blipFill>
        <p:spPr>
          <a:xfrm>
            <a:off x="467544" y="3645024"/>
            <a:ext cx="432048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701"/>
            <a:ext cx="3545200" cy="95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0919" t="13797" r="31881" b="15222"/>
          <a:stretch/>
        </p:blipFill>
        <p:spPr>
          <a:xfrm>
            <a:off x="1331640" y="908720"/>
            <a:ext cx="532859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259632" y="980728"/>
            <a:ext cx="6449693" cy="5688632"/>
            <a:chOff x="2483768" y="1340768"/>
            <a:chExt cx="6130633" cy="5408638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3" t="5577" r="22803" b="7653"/>
            <a:stretch/>
          </p:blipFill>
          <p:spPr bwMode="auto">
            <a:xfrm>
              <a:off x="2483768" y="1340768"/>
              <a:ext cx="6130633" cy="540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483768" y="1340768"/>
              <a:ext cx="237626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14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5508104" y="6164932"/>
            <a:ext cx="363589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https://globallab.org/ru</a:t>
            </a:r>
            <a:r>
              <a:rPr lang="en-US" b="1" dirty="0" smtClean="0">
                <a:solidFill>
                  <a:schemeClr val="tx2"/>
                </a:solidFill>
              </a:rPr>
              <a:t>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14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627784" y="1421557"/>
            <a:ext cx="5424578" cy="5162871"/>
            <a:chOff x="1927497" y="1846337"/>
            <a:chExt cx="5319067" cy="4890492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/>
            <a:srcRect l="24025" t="12578" r="59035" b="4394"/>
            <a:stretch/>
          </p:blipFill>
          <p:spPr>
            <a:xfrm>
              <a:off x="1927497" y="2179315"/>
              <a:ext cx="1787252" cy="4536554"/>
            </a:xfrm>
            <a:prstGeom prst="rect">
              <a:avLst/>
            </a:prstGeom>
          </p:spPr>
        </p:pic>
        <p:pic>
          <p:nvPicPr>
            <p:cNvPr id="7" name="Рисунок 6"/>
            <p:cNvPicPr/>
            <p:nvPr/>
          </p:nvPicPr>
          <p:blipFill rotWithShape="1">
            <a:blip r:embed="rId3"/>
            <a:srcRect l="41055" t="6100" r="25468" b="4394"/>
            <a:stretch/>
          </p:blipFill>
          <p:spPr>
            <a:xfrm>
              <a:off x="3714749" y="1846337"/>
              <a:ext cx="3531815" cy="4890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9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Цифровая образовательная сред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968" r="6840" b="8859"/>
          <a:stretch/>
        </p:blipFill>
        <p:spPr bwMode="auto">
          <a:xfrm>
            <a:off x="179512" y="1076067"/>
            <a:ext cx="8856984" cy="56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Цифровая образовательная среда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244" y="0"/>
            <a:ext cx="1410782" cy="13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1580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tx2"/>
                </a:solidFill>
              </a:rPr>
              <a:t>Цифровая образовательная среда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26" y="28228"/>
            <a:ext cx="12382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14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4987" t="12656" r="25628" b="12657"/>
          <a:stretch/>
        </p:blipFill>
        <p:spPr>
          <a:xfrm>
            <a:off x="1187624" y="1453952"/>
            <a:ext cx="6552728" cy="51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22720" r="20939" b="26087"/>
          <a:stretch/>
        </p:blipFill>
        <p:spPr bwMode="auto">
          <a:xfrm>
            <a:off x="284524" y="1961195"/>
            <a:ext cx="8668868" cy="403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28392" cy="176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4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25985" r="17313" b="34122"/>
          <a:stretch/>
        </p:blipFill>
        <p:spPr bwMode="auto">
          <a:xfrm>
            <a:off x="1960562" y="283456"/>
            <a:ext cx="7086342" cy="24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2"/>
            <a:ext cx="2016224" cy="15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t="18952" r="17778" b="17295"/>
          <a:stretch/>
        </p:blipFill>
        <p:spPr bwMode="auto">
          <a:xfrm>
            <a:off x="611560" y="2726060"/>
            <a:ext cx="7344816" cy="406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6012160" y="6309320"/>
            <a:ext cx="288032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https://foxford.ru/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724" t="6100" r="15688" b="12371"/>
          <a:stretch/>
        </p:blipFill>
        <p:spPr>
          <a:xfrm>
            <a:off x="1187624" y="1008257"/>
            <a:ext cx="7488832" cy="5553116"/>
          </a:xfrm>
          <a:prstGeom prst="rect">
            <a:avLst/>
          </a:prstGeom>
        </p:spPr>
      </p:pic>
      <p:pic>
        <p:nvPicPr>
          <p:cNvPr id="28674" name="Picture 2" descr="Августовские педсоветы - Экспонент Группа компаний «Просвещение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9"/>
          <a:stretch/>
        </p:blipFill>
        <p:spPr bwMode="auto">
          <a:xfrm>
            <a:off x="0" y="32678"/>
            <a:ext cx="3419872" cy="10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372200" y="6209928"/>
            <a:ext cx="255577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https://lecta.ru/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60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Августовские педсоветы - Экспонент Группа компаний «Просвещение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9"/>
          <a:stretch/>
        </p:blipFill>
        <p:spPr bwMode="auto">
          <a:xfrm>
            <a:off x="0" y="32678"/>
            <a:ext cx="3419872" cy="10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5307" t="25770" r="14083" b="9521"/>
          <a:stretch/>
        </p:blipFill>
        <p:spPr>
          <a:xfrm>
            <a:off x="395536" y="1071273"/>
            <a:ext cx="8064896" cy="5400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071272"/>
            <a:ext cx="1296144" cy="90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540499" y="6366887"/>
            <a:ext cx="3600400" cy="476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https://media.prosv.ru/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8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2448271" cy="12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0016" t="22064" r="18092" b="29475"/>
          <a:stretch/>
        </p:blipFill>
        <p:spPr>
          <a:xfrm>
            <a:off x="611560" y="1772816"/>
            <a:ext cx="792088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5940152" y="6209928"/>
            <a:ext cx="305707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https://mob-edu.ru/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2448271" cy="12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8733" t="16078" r="22262" b="7811"/>
          <a:stretch/>
        </p:blipFill>
        <p:spPr>
          <a:xfrm>
            <a:off x="0" y="1360769"/>
            <a:ext cx="4680520" cy="388267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9143" t="15542" r="22492" b="4926"/>
          <a:stretch/>
        </p:blipFill>
        <p:spPr>
          <a:xfrm>
            <a:off x="4680521" y="3140969"/>
            <a:ext cx="4429150" cy="35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2448271" cy="12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285338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Подготовка </a:t>
            </a:r>
            <a:r>
              <a:rPr lang="ru-RU" b="1" i="1" dirty="0">
                <a:solidFill>
                  <a:schemeClr val="tx2"/>
                </a:solidFill>
              </a:rPr>
              <a:t>к ОГЭ по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английскому </a:t>
            </a:r>
            <a:r>
              <a:rPr lang="ru-RU" dirty="0" smtClean="0"/>
              <a:t>языку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обществознанию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русский </a:t>
            </a:r>
            <a:r>
              <a:rPr lang="ru-RU" dirty="0" smtClean="0"/>
              <a:t>языку</a:t>
            </a:r>
            <a:endParaRPr lang="ru-RU" dirty="0"/>
          </a:p>
          <a:p>
            <a:endParaRPr lang="ru-RU" dirty="0" smtClean="0"/>
          </a:p>
          <a:p>
            <a:r>
              <a:rPr lang="ru-RU" b="1" i="1" dirty="0" smtClean="0">
                <a:solidFill>
                  <a:schemeClr val="tx2"/>
                </a:solidFill>
              </a:rPr>
              <a:t>Подготовка </a:t>
            </a:r>
            <a:r>
              <a:rPr lang="ru-RU" b="1" i="1" dirty="0">
                <a:solidFill>
                  <a:schemeClr val="tx2"/>
                </a:solidFill>
              </a:rPr>
              <a:t>к ЕГЭ по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английскому </a:t>
            </a:r>
            <a:r>
              <a:rPr lang="ru-RU" dirty="0" smtClean="0"/>
              <a:t>языку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математике базовый </a:t>
            </a:r>
            <a:r>
              <a:rPr lang="ru-RU" dirty="0" smtClean="0"/>
              <a:t>уровень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обществознанию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русскому </a:t>
            </a:r>
            <a:r>
              <a:rPr lang="ru-RU" dirty="0" smtClean="0"/>
              <a:t>языку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214556"/>
            <a:ext cx="6401266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Для пользователей  ЦОК бесплатно доступны</a:t>
            </a:r>
            <a:r>
              <a:rPr lang="ru-RU" sz="2400" b="1" dirty="0" smtClean="0">
                <a:solidFill>
                  <a:schemeClr val="tx2"/>
                </a:solidFill>
              </a:rPr>
              <a:t>: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817" y="28529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Сборники олимпиадных заданий по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английскому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биологии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истории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литературе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математике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русскому </a:t>
            </a:r>
            <a:r>
              <a:rPr lang="ru-RU" dirty="0" smtClean="0"/>
              <a:t>языку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физике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химии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экономике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8952" y="1772816"/>
            <a:ext cx="8055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Курсы по многим предметам, рабочие тетради по предметам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4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21459" t="7811" r="22421" b="5530"/>
          <a:stretch/>
        </p:blipFill>
        <p:spPr>
          <a:xfrm>
            <a:off x="1650876" y="836712"/>
            <a:ext cx="6521524" cy="551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41698" cy="144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707904" y="6209928"/>
            <a:ext cx="528932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https://platform.examen-media.ru/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6970" t="10662" r="20337" b="10091"/>
          <a:stretch/>
        </p:blipFill>
        <p:spPr>
          <a:xfrm>
            <a:off x="1227212" y="1323764"/>
            <a:ext cx="6288360" cy="518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Разработка логотипа и фирменного стиля для образовательного проекта «Открытая  школ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266699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436096" y="6209928"/>
            <a:ext cx="3561134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https://2035school.ru</a:t>
            </a:r>
            <a:r>
              <a:rPr lang="en-US" b="1" dirty="0" smtClean="0">
                <a:solidFill>
                  <a:schemeClr val="tx2"/>
                </a:solidFill>
              </a:rPr>
              <a:t>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2FFE09A-F114-4511-93A6-8B186345FEDF}"/>
              </a:ext>
            </a:extLst>
          </p:cNvPr>
          <p:cNvSpPr txBox="1">
            <a:spLocks/>
          </p:cNvSpPr>
          <p:nvPr/>
        </p:nvSpPr>
        <p:spPr>
          <a:xfrm>
            <a:off x="273766" y="166024"/>
            <a:ext cx="8783764" cy="117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>
                <a:solidFill>
                  <a:schemeClr val="tx2"/>
                </a:solidFill>
              </a:rPr>
              <a:t>Цифровизация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образования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cdn.culture.ru/images/1ef53d7c-efae-53d7-82a3-bc47e22132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3075"/>
            <a:ext cx="6768752" cy="41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1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20978" t="8666" r="14885" b="4960"/>
          <a:stretch/>
        </p:blipFill>
        <p:spPr>
          <a:xfrm>
            <a:off x="1763688" y="1340768"/>
            <a:ext cx="630847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Разработка логотипа и фирменного стиля для образовательного проекта «Открытая  школ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266699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436096" y="6209928"/>
            <a:ext cx="3561134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https://2035school.ru</a:t>
            </a:r>
            <a:r>
              <a:rPr lang="en-US" b="1" dirty="0" smtClean="0">
                <a:solidFill>
                  <a:schemeClr val="tx2"/>
                </a:solidFill>
              </a:rPr>
              <a:t>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Разработка логотипа и фирменного стиля для образовательного проекта «Открытая  школ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266699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0417" t="10376" r="13922" b="6386"/>
          <a:stretch/>
        </p:blipFill>
        <p:spPr>
          <a:xfrm>
            <a:off x="2047875" y="1248173"/>
            <a:ext cx="6916612" cy="564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899591" y="5523284"/>
            <a:ext cx="2175263" cy="23233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Новая Школа – подготовка к ЕГЭ [Hack/Mod] РАЗБЛОКИРОВАТЬ ВСЕ v1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59433"/>
            <a:ext cx="2408684" cy="24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11622" r="31933" b="37135"/>
          <a:stretch/>
        </p:blipFill>
        <p:spPr bwMode="auto">
          <a:xfrm>
            <a:off x="3131840" y="75493"/>
            <a:ext cx="610180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4283968" y="4720009"/>
            <a:ext cx="504056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https://welcome.thenewschool.ru/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21683" t="17599" r="22554" b="11363"/>
          <a:stretch/>
        </p:blipFill>
        <p:spPr>
          <a:xfrm>
            <a:off x="107504" y="4365104"/>
            <a:ext cx="3312543" cy="23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1631" t="24829" r="23280" b="10629"/>
          <a:stretch/>
        </p:blipFill>
        <p:spPr>
          <a:xfrm>
            <a:off x="1187624" y="836713"/>
            <a:ext cx="6696744" cy="5466884"/>
          </a:xfrm>
          <a:prstGeom prst="rect">
            <a:avLst/>
          </a:prstGeom>
        </p:spPr>
      </p:pic>
      <p:sp>
        <p:nvSpPr>
          <p:cNvPr id="2" name="AutoShape 2" descr="Образовательный центр Maximum Education, онлайн школа подготовки к экзамена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1" y="7937"/>
            <a:ext cx="2798471" cy="95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148064" y="5979561"/>
            <a:ext cx="3816424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https://maximumtest.ru/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6166" t="17083" r="14276" b="28443"/>
          <a:stretch/>
        </p:blipFill>
        <p:spPr>
          <a:xfrm>
            <a:off x="3635896" y="44624"/>
            <a:ext cx="5226078" cy="34291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831632" y="3284984"/>
            <a:ext cx="331236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https://nativeclass.ru/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AutoShape 2" descr="Native Class | Mosc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1"/>
            <a:ext cx="1691680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0085" t="10888" r="18778" b="4174"/>
          <a:stretch/>
        </p:blipFill>
        <p:spPr>
          <a:xfrm>
            <a:off x="134962" y="3437037"/>
            <a:ext cx="4264026" cy="32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kysmart — онлайн-школа 🏫 для детей и подрост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9" y="0"/>
            <a:ext cx="2627822" cy="6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5894" t="25861" r="25894" b="13469"/>
          <a:stretch/>
        </p:blipFill>
        <p:spPr>
          <a:xfrm>
            <a:off x="3860269" y="20877"/>
            <a:ext cx="5248410" cy="396127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6040" t="28185" r="26475" b="15534"/>
          <a:stretch/>
        </p:blipFill>
        <p:spPr>
          <a:xfrm>
            <a:off x="93800" y="3429001"/>
            <a:ext cx="4694223" cy="331236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868144" y="3861048"/>
            <a:ext cx="367240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https://edu.skysmart.ru/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Персонализированное образование в НААШ — НАА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0" t="16819" r="29894" b="4224"/>
          <a:stretch/>
        </p:blipFill>
        <p:spPr bwMode="auto">
          <a:xfrm>
            <a:off x="311334" y="1467669"/>
            <a:ext cx="4332673" cy="47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11650" r="30991" b="5483"/>
          <a:stretch/>
        </p:blipFill>
        <p:spPr bwMode="auto">
          <a:xfrm>
            <a:off x="4644007" y="676558"/>
            <a:ext cx="4320481" cy="518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5940152" y="5733256"/>
            <a:ext cx="302433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https://sberclass.ru/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04247" y="396106"/>
            <a:ext cx="2339753" cy="512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25920" r="26464" b="24064"/>
          <a:stretch/>
        </p:blipFill>
        <p:spPr bwMode="auto">
          <a:xfrm>
            <a:off x="0" y="980728"/>
            <a:ext cx="9130140" cy="49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005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2" t="18313" r="7082" b="13007"/>
          <a:stretch/>
        </p:blipFill>
        <p:spPr bwMode="auto">
          <a:xfrm>
            <a:off x="179512" y="980728"/>
            <a:ext cx="8652295" cy="45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5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t="14725" r="6828" b="13953"/>
          <a:stretch/>
        </p:blipFill>
        <p:spPr bwMode="auto">
          <a:xfrm>
            <a:off x="0" y="836712"/>
            <a:ext cx="8939924" cy="48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невник.ру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0" y="116632"/>
            <a:ext cx="4729014" cy="20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4691" t="38465" r="56457" b="44054"/>
          <a:stretch/>
        </p:blipFill>
        <p:spPr>
          <a:xfrm>
            <a:off x="755576" y="2924944"/>
            <a:ext cx="2160000" cy="3240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56852" t="38224" r="34469" b="40308"/>
          <a:stretch/>
        </p:blipFill>
        <p:spPr>
          <a:xfrm>
            <a:off x="6202610" y="2924944"/>
            <a:ext cx="2160000" cy="3240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47210" t="38316" r="43689" b="42253"/>
          <a:stretch/>
        </p:blipFill>
        <p:spPr>
          <a:xfrm>
            <a:off x="3419872" y="2924944"/>
            <a:ext cx="21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14780" r="6105" b="21136"/>
          <a:stretch/>
        </p:blipFill>
        <p:spPr bwMode="auto">
          <a:xfrm>
            <a:off x="107504" y="980728"/>
            <a:ext cx="8951908" cy="435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1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11981" r="3516" b="13236"/>
          <a:stretch/>
        </p:blipFill>
        <p:spPr bwMode="auto">
          <a:xfrm>
            <a:off x="0" y="623708"/>
            <a:ext cx="9144000" cy="49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12191" r="3730" b="16643"/>
          <a:stretch/>
        </p:blipFill>
        <p:spPr bwMode="auto">
          <a:xfrm>
            <a:off x="107504" y="988763"/>
            <a:ext cx="8924368" cy="46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5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21452" r="26958" b="27924"/>
          <a:stretch/>
        </p:blipFill>
        <p:spPr bwMode="auto">
          <a:xfrm>
            <a:off x="26067" y="548680"/>
            <a:ext cx="911936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5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0" t="15031" r="24317" b="46314"/>
          <a:stretch/>
        </p:blipFill>
        <p:spPr bwMode="auto">
          <a:xfrm>
            <a:off x="6516216" y="3789040"/>
            <a:ext cx="2055621" cy="22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Цифровой образовательный контент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Единый бесплатный доступ к материалам ведущих образовательных онлайн-сервисов России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https://educont.ru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1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Цифровой образовательный контент Онлайн-платфор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01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Цифровой образовательный контент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Зарегистрированы </a:t>
            </a:r>
            <a:r>
              <a:rPr lang="ru-RU" b="1" dirty="0">
                <a:solidFill>
                  <a:schemeClr val="tx2"/>
                </a:solidFill>
              </a:rPr>
              <a:t>11 учителей ЛИТ</a:t>
            </a:r>
            <a:r>
              <a:rPr lang="ru-RU" b="1" dirty="0" smtClean="0">
                <a:solidFill>
                  <a:schemeClr val="tx2"/>
                </a:solidFill>
              </a:rPr>
              <a:t>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Шестопалов Д.В.</a:t>
            </a:r>
          </a:p>
          <a:p>
            <a:r>
              <a:rPr lang="ru-RU" dirty="0"/>
              <a:t>Гончаренко Н.Н.</a:t>
            </a:r>
          </a:p>
          <a:p>
            <a:r>
              <a:rPr lang="ru-RU" dirty="0" err="1"/>
              <a:t>Лавинова</a:t>
            </a:r>
            <a:r>
              <a:rPr lang="ru-RU" dirty="0"/>
              <a:t> Т.В.</a:t>
            </a:r>
          </a:p>
          <a:p>
            <a:r>
              <a:rPr lang="ru-RU" dirty="0"/>
              <a:t>Викулова Е.А.</a:t>
            </a:r>
          </a:p>
          <a:p>
            <a:r>
              <a:rPr lang="ru-RU" dirty="0"/>
              <a:t>Мельник А.А.</a:t>
            </a:r>
          </a:p>
          <a:p>
            <a:r>
              <a:rPr lang="ru-RU" dirty="0"/>
              <a:t>Вдовина Е.В.</a:t>
            </a:r>
          </a:p>
          <a:p>
            <a:r>
              <a:rPr lang="ru-RU" dirty="0"/>
              <a:t>Кириллова Е.М.</a:t>
            </a:r>
          </a:p>
          <a:p>
            <a:r>
              <a:rPr lang="ru-RU" dirty="0" err="1"/>
              <a:t>Гольцман</a:t>
            </a:r>
            <a:r>
              <a:rPr lang="ru-RU" dirty="0"/>
              <a:t> М.Г.</a:t>
            </a:r>
          </a:p>
          <a:p>
            <a:r>
              <a:rPr lang="ru-RU" dirty="0"/>
              <a:t>Лысова И.И.</a:t>
            </a:r>
          </a:p>
          <a:p>
            <a:r>
              <a:rPr lang="ru-RU" dirty="0" err="1"/>
              <a:t>Бобкова</a:t>
            </a:r>
            <a:r>
              <a:rPr lang="ru-RU" dirty="0"/>
              <a:t> Л.М.</a:t>
            </a:r>
          </a:p>
          <a:p>
            <a:r>
              <a:rPr lang="ru-RU" dirty="0"/>
              <a:t>Филонов К.Е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75856" y="5661248"/>
            <a:ext cx="3693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tx2"/>
                </a:solidFill>
              </a:rPr>
              <a:t>и 129 учеников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97" y="1747664"/>
            <a:ext cx="3528392" cy="312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0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202</Words>
  <Application>Microsoft Office PowerPoint</Application>
  <PresentationFormat>Экран (4:3)</PresentationFormat>
  <Paragraphs>65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Национальные цели развития РФ</vt:lpstr>
      <vt:lpstr>Цифровая образовательная среда</vt:lpstr>
      <vt:lpstr>Презентация PowerPoint</vt:lpstr>
      <vt:lpstr>Презентация PowerPoint</vt:lpstr>
      <vt:lpstr>Цифровой образовательный контент</vt:lpstr>
      <vt:lpstr>Цифровой образовательный контент</vt:lpstr>
      <vt:lpstr>Зарегистрированы 11 учителей ЛИТ: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International Blended Learning School</vt:lpstr>
      <vt:lpstr>Каталог 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Цифровой образовательный контент</dc:title>
  <dc:creator>Дмитрий Назин</dc:creator>
  <cp:lastModifiedBy>Teacher inf cabinet</cp:lastModifiedBy>
  <cp:revision>36</cp:revision>
  <dcterms:created xsi:type="dcterms:W3CDTF">2023-03-12T13:07:22Z</dcterms:created>
  <dcterms:modified xsi:type="dcterms:W3CDTF">2023-03-13T04:06:21Z</dcterms:modified>
</cp:coreProperties>
</file>