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998" r:id="rId2"/>
    <p:sldId id="787" r:id="rId3"/>
    <p:sldId id="1002" r:id="rId4"/>
    <p:sldId id="1062" r:id="rId5"/>
    <p:sldId id="1100" r:id="rId6"/>
    <p:sldId id="1057" r:id="rId7"/>
    <p:sldId id="1059" r:id="rId8"/>
    <p:sldId id="1058" r:id="rId9"/>
    <p:sldId id="1102" r:id="rId10"/>
    <p:sldId id="1066" r:id="rId11"/>
    <p:sldId id="1067" r:id="rId12"/>
    <p:sldId id="1068" r:id="rId13"/>
    <p:sldId id="1070" r:id="rId14"/>
    <p:sldId id="1071" r:id="rId15"/>
    <p:sldId id="1069" r:id="rId16"/>
    <p:sldId id="1072" r:id="rId17"/>
    <p:sldId id="1075" r:id="rId18"/>
    <p:sldId id="1076" r:id="rId19"/>
    <p:sldId id="1077" r:id="rId20"/>
    <p:sldId id="1078" r:id="rId21"/>
    <p:sldId id="1082" r:id="rId22"/>
    <p:sldId id="1079" r:id="rId23"/>
    <p:sldId id="1080" r:id="rId24"/>
    <p:sldId id="1081" r:id="rId25"/>
    <p:sldId id="1083" r:id="rId26"/>
    <p:sldId id="1084" r:id="rId27"/>
    <p:sldId id="318" r:id="rId28"/>
    <p:sldId id="1086" r:id="rId29"/>
    <p:sldId id="1087" r:id="rId30"/>
    <p:sldId id="322" r:id="rId31"/>
    <p:sldId id="1089" r:id="rId32"/>
    <p:sldId id="1090" r:id="rId33"/>
    <p:sldId id="746" r:id="rId34"/>
    <p:sldId id="1048" r:id="rId35"/>
    <p:sldId id="1030" r:id="rId36"/>
    <p:sldId id="1103" r:id="rId37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01" autoAdjust="0"/>
    <p:restoredTop sz="90051" autoAdjust="0"/>
  </p:normalViewPr>
  <p:slideViewPr>
    <p:cSldViewPr>
      <p:cViewPr varScale="1">
        <p:scale>
          <a:sx n="144" d="100"/>
          <a:sy n="144" d="100"/>
        </p:scale>
        <p:origin x="2202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3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2.79069767441860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15-44F0-BF80-1C7FE2CAF3A9}"/>
                </c:ext>
              </c:extLst>
            </c:dLbl>
            <c:dLbl>
              <c:idx val="1"/>
              <c:layout>
                <c:manualLayout>
                  <c:x val="-1.0185067526415994E-16"/>
                  <c:y val="-2.0930232558139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15-44F0-BF80-1C7FE2CAF3A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Победители и призеры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1162</c:v>
                </c:pt>
                <c:pt idx="1">
                  <c:v>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15-44F0-BF80-1C7FE2CAF3A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888888888888864E-2"/>
                  <c:y val="-2.7906976744186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15-44F0-BF80-1C7FE2CAF3A9}"/>
                </c:ext>
              </c:extLst>
            </c:dLbl>
            <c:dLbl>
              <c:idx val="1"/>
              <c:layout>
                <c:manualLayout>
                  <c:x val="9.72222222222212E-3"/>
                  <c:y val="-3.9534883720930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15-44F0-BF80-1C7FE2CAF3A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Победители и призеры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1094</c:v>
                </c:pt>
                <c:pt idx="1">
                  <c:v>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B15-44F0-BF80-1C7FE2CAF3A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111111111111112E-2"/>
                  <c:y val="-2.7906976744186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B15-44F0-BF80-1C7FE2CAF3A9}"/>
                </c:ext>
              </c:extLst>
            </c:dLbl>
            <c:dLbl>
              <c:idx val="1"/>
              <c:layout>
                <c:manualLayout>
                  <c:x val="1.2500000000000001E-2"/>
                  <c:y val="-3.023255813953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B15-44F0-BF80-1C7FE2CAF3A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Победители и призеры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1470</c:v>
                </c:pt>
                <c:pt idx="1">
                  <c:v>517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B15-44F0-BF80-1C7FE2CAF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3361240"/>
        <c:axId val="173361632"/>
        <c:axId val="0"/>
      </c:bar3DChart>
      <c:catAx>
        <c:axId val="173361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3361632"/>
        <c:crosses val="autoZero"/>
        <c:auto val="1"/>
        <c:lblAlgn val="ctr"/>
        <c:lblOffset val="100"/>
        <c:noMultiLvlLbl val="0"/>
      </c:catAx>
      <c:valAx>
        <c:axId val="1733616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3361240"/>
        <c:crosses val="autoZero"/>
        <c:crossBetween val="between"/>
      </c:valAx>
      <c:spPr>
        <a:noFill/>
        <a:ln w="25409">
          <a:noFill/>
        </a:ln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1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227696922564159E-2"/>
                  <c:y val="-4.5284007482652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74-4248-8706-0DA66ED3E54A}"/>
                </c:ext>
              </c:extLst>
            </c:dLbl>
            <c:dLbl>
              <c:idx val="1"/>
              <c:layout>
                <c:manualLayout>
                  <c:x val="4.4092323075213867E-3"/>
                  <c:y val="-3.81340887048586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574-4248-8706-0DA66ED3E54A}"/>
                </c:ext>
              </c:extLst>
            </c:dLbl>
            <c:dLbl>
              <c:idx val="2"/>
              <c:layout>
                <c:manualLayout>
                  <c:x val="2.9394882050142578E-3"/>
                  <c:y val="-2.14503193338878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574-4248-8706-0DA66ED3E54A}"/>
                </c:ext>
              </c:extLst>
            </c:dLbl>
            <c:dLbl>
              <c:idx val="3"/>
              <c:layout>
                <c:manualLayout>
                  <c:x val="8.8184646150427735E-3"/>
                  <c:y val="-1.1916844074382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74-4248-8706-0DA66ED3E5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Призеры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74-4248-8706-0DA66ED3E54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789764100284619E-3"/>
                  <c:y val="-4.76673762975285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574-4248-8706-0DA66ED3E54A}"/>
                </c:ext>
              </c:extLst>
            </c:dLbl>
            <c:dLbl>
              <c:idx val="1"/>
              <c:layout>
                <c:manualLayout>
                  <c:x val="1.0288208717549902E-2"/>
                  <c:y val="-2.860042577851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574-4248-8706-0DA66ED3E54A}"/>
                </c:ext>
              </c:extLst>
            </c:dLbl>
            <c:dLbl>
              <c:idx val="2"/>
              <c:layout>
                <c:manualLayout>
                  <c:x val="1.0288208717549902E-2"/>
                  <c:y val="-1.1916844074382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574-4248-8706-0DA66ED3E54A}"/>
                </c:ext>
              </c:extLst>
            </c:dLbl>
            <c:dLbl>
              <c:idx val="3"/>
              <c:layout>
                <c:manualLayout>
                  <c:x val="1.0288208717549902E-2"/>
                  <c:y val="-1.1916844074382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574-4248-8706-0DA66ED3E5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Призеры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574-4248-8706-0DA66ED3E54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8184646150427735E-3"/>
                  <c:y val="-1.430021288925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574-4248-8706-0DA66ED3E54A}"/>
                </c:ext>
              </c:extLst>
            </c:dLbl>
            <c:dLbl>
              <c:idx val="1"/>
              <c:layout>
                <c:manualLayout>
                  <c:x val="2.9394882050142578E-2"/>
                  <c:y val="-4.0517269852899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574-4248-8706-0DA66ED3E54A}"/>
                </c:ext>
              </c:extLst>
            </c:dLbl>
            <c:dLbl>
              <c:idx val="2"/>
              <c:layout>
                <c:manualLayout>
                  <c:x val="1.469744102507118E-2"/>
                  <c:y val="-2.38336881487660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574-4248-8706-0DA66ED3E54A}"/>
                </c:ext>
              </c:extLst>
            </c:dLbl>
            <c:dLbl>
              <c:idx val="3"/>
              <c:layout>
                <c:manualLayout>
                  <c:x val="1.1757952820057031E-2"/>
                  <c:y val="-1.1916844074382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574-4248-8706-0DA66ED3E5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Призеры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574-4248-8706-0DA66ED3E5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2099576"/>
        <c:axId val="522099968"/>
        <c:axId val="0"/>
      </c:bar3DChart>
      <c:catAx>
        <c:axId val="522099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22099968"/>
        <c:crosses val="autoZero"/>
        <c:auto val="1"/>
        <c:lblAlgn val="ctr"/>
        <c:lblOffset val="100"/>
        <c:noMultiLvlLbl val="0"/>
      </c:catAx>
      <c:valAx>
        <c:axId val="5220999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220995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1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188107000840001E-2"/>
          <c:y val="0.14282142679763291"/>
          <c:w val="0.77344886436065863"/>
          <c:h val="0.63162840452804014"/>
        </c:manualLayout>
      </c:layout>
      <c:pie3DChart>
        <c:varyColors val="1"/>
        <c:ser>
          <c:idx val="0"/>
          <c:order val="0"/>
          <c:explosion val="22"/>
          <c:dPt>
            <c:idx val="0"/>
            <c:bubble3D val="0"/>
            <c:explosion val="13"/>
            <c:spPr>
              <a:solidFill>
                <a:srgbClr val="FFCCFF"/>
              </a:solidFill>
            </c:spPr>
            <c:extLst>
              <c:ext xmlns:c16="http://schemas.microsoft.com/office/drawing/2014/chart" uri="{C3380CC4-5D6E-409C-BE32-E72D297353CC}">
                <c16:uniqueId val="{00000001-9B56-44BC-9EBD-6B8D2B4D1E2D}"/>
              </c:ext>
            </c:extLst>
          </c:dPt>
          <c:dPt>
            <c:idx val="1"/>
            <c:bubble3D val="0"/>
            <c:explosion val="12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9B56-44BC-9EBD-6B8D2B4D1E2D}"/>
              </c:ext>
            </c:extLst>
          </c:dPt>
          <c:dPt>
            <c:idx val="2"/>
            <c:bubble3D val="0"/>
            <c:explosion val="9"/>
            <c:spPr>
              <a:solidFill>
                <a:schemeClr val="accent1">
                  <a:lumMod val="9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9B56-44BC-9EBD-6B8D2B4D1E2D}"/>
              </c:ext>
            </c:extLst>
          </c:dPt>
          <c:dPt>
            <c:idx val="3"/>
            <c:bubble3D val="0"/>
            <c:explosion val="9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7-9B56-44BC-9EBD-6B8D2B4D1E2D}"/>
              </c:ext>
            </c:extLst>
          </c:dPt>
          <c:dPt>
            <c:idx val="4"/>
            <c:bubble3D val="0"/>
            <c:explosion val="11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9-9B56-44BC-9EBD-6B8D2B4D1E2D}"/>
              </c:ext>
            </c:extLst>
          </c:dPt>
          <c:dLbls>
            <c:dLbl>
              <c:idx val="0"/>
              <c:layout>
                <c:manualLayout>
                  <c:x val="1.9065059446256388E-2"/>
                  <c:y val="3.1718475237452012E-2"/>
                </c:manualLayout>
              </c:layout>
              <c:numFmt formatCode="0%" sourceLinked="0"/>
              <c:spPr>
                <a:noFill/>
                <a:ln w="26374">
                  <a:noFill/>
                </a:ln>
              </c:spPr>
              <c:txPr>
                <a:bodyPr/>
                <a:lstStyle/>
                <a:p>
                  <a:pPr>
                    <a:defRPr sz="1800" b="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39430547542421"/>
                      <c:h val="0.13476567562199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B56-44BC-9EBD-6B8D2B4D1E2D}"/>
                </c:ext>
              </c:extLst>
            </c:dLbl>
            <c:dLbl>
              <c:idx val="1"/>
              <c:layout>
                <c:manualLayout>
                  <c:x val="-4.4216322098073184E-2"/>
                  <c:y val="5.349888924277206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800" b="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56-44BC-9EBD-6B8D2B4D1E2D}"/>
                </c:ext>
              </c:extLst>
            </c:dLbl>
            <c:dLbl>
              <c:idx val="2"/>
              <c:layout>
                <c:manualLayout>
                  <c:x val="1.8722567042953765E-2"/>
                  <c:y val="0.17111735451036125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800" b="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B56-44BC-9EBD-6B8D2B4D1E2D}"/>
                </c:ext>
              </c:extLst>
            </c:dLbl>
            <c:dLbl>
              <c:idx val="3"/>
              <c:layout>
                <c:manualLayout>
                  <c:x val="-3.9999743064884474E-3"/>
                  <c:y val="-8.0270118094379145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800" b="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B56-44BC-9EBD-6B8D2B4D1E2D}"/>
                </c:ext>
              </c:extLst>
            </c:dLbl>
            <c:dLbl>
              <c:idx val="4"/>
              <c:layout>
                <c:manualLayout>
                  <c:x val="2.9803631019692189E-2"/>
                  <c:y val="3.8216536202448963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800" b="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B56-44BC-9EBD-6B8D2B4D1E2D}"/>
                </c:ext>
              </c:extLst>
            </c:dLbl>
            <c:dLbl>
              <c:idx val="5"/>
              <c:layout>
                <c:manualLayout>
                  <c:x val="3.5975549464695694E-2"/>
                  <c:y val="-4.8118661405165533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800" b="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B56-44BC-9EBD-6B8D2B4D1E2D}"/>
                </c:ext>
              </c:extLst>
            </c:dLbl>
            <c:dLbl>
              <c:idx val="6"/>
              <c:layout>
                <c:manualLayout>
                  <c:x val="2.3804617271452267E-2"/>
                  <c:y val="1.3278998904905083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B56-44BC-9EBD-6B8D2B4D1E2D}"/>
                </c:ext>
              </c:extLst>
            </c:dLbl>
            <c:dLbl>
              <c:idx val="7"/>
              <c:layout>
                <c:manualLayout>
                  <c:x val="-4.4045121625062592E-2"/>
                  <c:y val="-0.10919150379111975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800" b="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B56-44BC-9EBD-6B8D2B4D1E2D}"/>
                </c:ext>
              </c:extLst>
            </c:dLbl>
            <c:dLbl>
              <c:idx val="8"/>
              <c:layout>
                <c:manualLayout>
                  <c:x val="1.3993543382507776E-2"/>
                  <c:y val="2.0611862675903619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800" b="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B56-44BC-9EBD-6B8D2B4D1E2D}"/>
                </c:ext>
              </c:extLst>
            </c:dLbl>
            <c:numFmt formatCode="0%" sourceLinked="0"/>
            <c:spPr>
              <a:noFill/>
              <a:ln w="26374"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Лист2!$D$10:$G$10</c:f>
              <c:strCache>
                <c:ptCount val="4"/>
                <c:pt idx="0">
                  <c:v>6 класс</c:v>
                </c:pt>
                <c:pt idx="1">
                  <c:v>7 класс</c:v>
                </c:pt>
                <c:pt idx="2">
                  <c:v>8 класс</c:v>
                </c:pt>
                <c:pt idx="3">
                  <c:v>10 класс</c:v>
                </c:pt>
              </c:strCache>
            </c:strRef>
          </c:cat>
          <c:val>
            <c:numRef>
              <c:f>Лист2!$D$11:$G$11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19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B56-44BC-9EBD-6B8D2B4D1E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6441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968525809273841E-2"/>
          <c:y val="3.3825489837026185E-2"/>
          <c:w val="0.87286876640419941"/>
          <c:h val="0.76724958798754805"/>
        </c:manualLayout>
      </c:layout>
      <c:bar3DChart>
        <c:barDir val="col"/>
        <c:grouping val="clustered"/>
        <c:varyColors val="0"/>
        <c:ser>
          <c:idx val="3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cat>
            <c:strRef>
              <c:f>Лист1!$A$2:$A$23</c:f>
              <c:strCache>
                <c:ptCount val="22"/>
                <c:pt idx="0">
                  <c:v>Математика</c:v>
                </c:pt>
                <c:pt idx="1">
                  <c:v>Информатика и ИКТ</c:v>
                </c:pt>
                <c:pt idx="2">
                  <c:v>Английский язык</c:v>
                </c:pt>
                <c:pt idx="3">
                  <c:v>Русский язык</c:v>
                </c:pt>
                <c:pt idx="4">
                  <c:v>Физика </c:v>
                </c:pt>
                <c:pt idx="5">
                  <c:v>Обществознание</c:v>
                </c:pt>
                <c:pt idx="6">
                  <c:v>История </c:v>
                </c:pt>
                <c:pt idx="7">
                  <c:v>Биология</c:v>
                </c:pt>
                <c:pt idx="8">
                  <c:v>География</c:v>
                </c:pt>
                <c:pt idx="9">
                  <c:v>Литература</c:v>
                </c:pt>
                <c:pt idx="10">
                  <c:v>МХК</c:v>
                </c:pt>
                <c:pt idx="11">
                  <c:v>Экономика</c:v>
                </c:pt>
                <c:pt idx="12">
                  <c:v>ОБЖ</c:v>
                </c:pt>
                <c:pt idx="13">
                  <c:v>Право</c:v>
                </c:pt>
                <c:pt idx="14">
                  <c:v>Экология</c:v>
                </c:pt>
                <c:pt idx="15">
                  <c:v>Физическая культура</c:v>
                </c:pt>
                <c:pt idx="16">
                  <c:v>Химия </c:v>
                </c:pt>
                <c:pt idx="17">
                  <c:v>Астрономия</c:v>
                </c:pt>
                <c:pt idx="18">
                  <c:v>Немецкий язык</c:v>
                </c:pt>
                <c:pt idx="19">
                  <c:v>Китайский язык</c:v>
                </c:pt>
                <c:pt idx="20">
                  <c:v>Технология </c:v>
                </c:pt>
                <c:pt idx="21">
                  <c:v>Французский язык</c:v>
                </c:pt>
              </c:strCache>
            </c:strRef>
          </c:cat>
          <c:val>
            <c:numRef>
              <c:f>Лист1!$B$2:$B$23</c:f>
              <c:numCache>
                <c:formatCode>General</c:formatCode>
                <c:ptCount val="22"/>
                <c:pt idx="0">
                  <c:v>258</c:v>
                </c:pt>
                <c:pt idx="1">
                  <c:v>180</c:v>
                </c:pt>
                <c:pt idx="2">
                  <c:v>157</c:v>
                </c:pt>
                <c:pt idx="3">
                  <c:v>120</c:v>
                </c:pt>
                <c:pt idx="4">
                  <c:v>106</c:v>
                </c:pt>
                <c:pt idx="5">
                  <c:v>90</c:v>
                </c:pt>
                <c:pt idx="6">
                  <c:v>71</c:v>
                </c:pt>
                <c:pt idx="7">
                  <c:v>65</c:v>
                </c:pt>
                <c:pt idx="8">
                  <c:v>56</c:v>
                </c:pt>
                <c:pt idx="9">
                  <c:v>54</c:v>
                </c:pt>
                <c:pt idx="10">
                  <c:v>53</c:v>
                </c:pt>
                <c:pt idx="11">
                  <c:v>47</c:v>
                </c:pt>
                <c:pt idx="12">
                  <c:v>37</c:v>
                </c:pt>
                <c:pt idx="13">
                  <c:v>36</c:v>
                </c:pt>
                <c:pt idx="14">
                  <c:v>35</c:v>
                </c:pt>
                <c:pt idx="15">
                  <c:v>31</c:v>
                </c:pt>
                <c:pt idx="16">
                  <c:v>26</c:v>
                </c:pt>
                <c:pt idx="17">
                  <c:v>21</c:v>
                </c:pt>
                <c:pt idx="18">
                  <c:v>15</c:v>
                </c:pt>
                <c:pt idx="19">
                  <c:v>7</c:v>
                </c:pt>
                <c:pt idx="20">
                  <c:v>4</c:v>
                </c:pt>
                <c:pt idx="2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F6-471E-B045-C58F4C19E6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4721576"/>
        <c:axId val="224721968"/>
        <c:axId val="0"/>
      </c:bar3DChart>
      <c:catAx>
        <c:axId val="224721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4721968"/>
        <c:crosses val="autoZero"/>
        <c:auto val="1"/>
        <c:lblAlgn val="ctr"/>
        <c:lblOffset val="100"/>
        <c:noMultiLvlLbl val="0"/>
      </c:catAx>
      <c:valAx>
        <c:axId val="2247219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24721576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2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499999999999975E-2"/>
                  <c:y val="-3.255813953488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0E-4DD0-8BEB-20B3FC17B2D8}"/>
                </c:ext>
              </c:extLst>
            </c:dLbl>
            <c:dLbl>
              <c:idx val="1"/>
              <c:layout>
                <c:manualLayout>
                  <c:x val="2.0833333333333332E-2"/>
                  <c:y val="-2.7906976744186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E-4DD0-8BEB-20B3FC17B2D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Победители и призеры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223</c:v>
                </c:pt>
                <c:pt idx="1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E-4DD0-8BEB-20B3FC17B2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888888888888914E-2"/>
                  <c:y val="-5.1162790697674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E-4DD0-8BEB-20B3FC17B2D8}"/>
                </c:ext>
              </c:extLst>
            </c:dLbl>
            <c:dLbl>
              <c:idx val="1"/>
              <c:layout>
                <c:manualLayout>
                  <c:x val="2.6388888888888889E-2"/>
                  <c:y val="-3.4883720930232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E-4DD0-8BEB-20B3FC17B2D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Победители и призеры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202</c:v>
                </c:pt>
                <c:pt idx="1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20E-4DD0-8BEB-20B3FC17B2D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666666666666614E-2"/>
                  <c:y val="-3.0232558139534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E-4DD0-8BEB-20B3FC17B2D8}"/>
                </c:ext>
              </c:extLst>
            </c:dLbl>
            <c:dLbl>
              <c:idx val="1"/>
              <c:layout>
                <c:manualLayout>
                  <c:x val="1.2499999999999898E-2"/>
                  <c:y val="-2.7906976744186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20E-4DD0-8BEB-20B3FC17B2D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Победители и призеры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260</c:v>
                </c:pt>
                <c:pt idx="1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20E-4DD0-8BEB-20B3FC17B2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3365944"/>
        <c:axId val="173366336"/>
        <c:axId val="0"/>
      </c:bar3DChart>
      <c:catAx>
        <c:axId val="173365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3366336"/>
        <c:crosses val="autoZero"/>
        <c:auto val="1"/>
        <c:lblAlgn val="ctr"/>
        <c:lblOffset val="100"/>
        <c:noMultiLvlLbl val="0"/>
      </c:catAx>
      <c:valAx>
        <c:axId val="173366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3365944"/>
        <c:crosses val="autoZero"/>
        <c:crossBetween val="between"/>
      </c:valAx>
      <c:spPr>
        <a:noFill/>
        <a:ln w="25409">
          <a:noFill/>
        </a:ln>
      </c:spPr>
    </c:plotArea>
    <c:legend>
      <c:legendPos val="r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1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5422600692015171E-2"/>
                  <c:y val="-3.2067144054700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19-4680-9EC8-25EEC7D781E6}"/>
                </c:ext>
              </c:extLst>
            </c:dLbl>
            <c:dLbl>
              <c:idx val="1"/>
              <c:layout>
                <c:manualLayout>
                  <c:x val="1.430021288925855E-2"/>
                  <c:y val="-2.1378096036467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19-4680-9EC8-25EEC7D781E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Пробедители</c:v>
                </c:pt>
                <c:pt idx="1">
                  <c:v>Призеры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</c:v>
                </c:pt>
                <c:pt idx="1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19-4680-9EC8-25EEC7D781E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7667376297528211E-3"/>
                  <c:y val="-3.4739406059259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19-4680-9EC8-25EEC7D781E6}"/>
                </c:ext>
              </c:extLst>
            </c:dLbl>
            <c:dLbl>
              <c:idx val="1"/>
              <c:layout>
                <c:manualLayout>
                  <c:x val="9.5334752595057012E-3"/>
                  <c:y val="-2.4050358041025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119-4680-9EC8-25EEC7D781E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Пробедители</c:v>
                </c:pt>
                <c:pt idx="1">
                  <c:v>Призеры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18</c:v>
                </c:pt>
                <c:pt idx="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119-4680-9EC8-25EEC7D781E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778250865019002E-2"/>
                  <c:y val="-4.0083930068376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119-4680-9EC8-25EEC7D781E6}"/>
                </c:ext>
              </c:extLst>
            </c:dLbl>
            <c:dLbl>
              <c:idx val="1"/>
              <c:layout>
                <c:manualLayout>
                  <c:x val="3.49560759515209E-2"/>
                  <c:y val="-2.8058751047863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53112917383554E-2"/>
                      <c:h val="8.544568280292089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119-4680-9EC8-25EEC7D781E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Пробедители</c:v>
                </c:pt>
                <c:pt idx="1">
                  <c:v>Призеры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32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119-4680-9EC8-25EEC7D781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0494112"/>
        <c:axId val="190494504"/>
        <c:axId val="0"/>
      </c:bar3DChart>
      <c:catAx>
        <c:axId val="190494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0494504"/>
        <c:crosses val="autoZero"/>
        <c:auto val="1"/>
        <c:lblAlgn val="ctr"/>
        <c:lblOffset val="100"/>
        <c:noMultiLvlLbl val="0"/>
      </c:catAx>
      <c:valAx>
        <c:axId val="190494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04941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4"/>
          <c:order val="0"/>
          <c:tx>
            <c:strRef>
              <c:f>Лист1!$B$1</c:f>
              <c:strCache>
                <c:ptCount val="1"/>
                <c:pt idx="0">
                  <c:v>Победители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265391550577353E-4"/>
                  <c:y val="-1.005994158198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53C-43CC-81C4-2925C7D70332}"/>
                </c:ext>
              </c:extLst>
            </c:dLbl>
            <c:dLbl>
              <c:idx val="1"/>
              <c:layout>
                <c:manualLayout>
                  <c:x val="4.8619400068331238E-3"/>
                  <c:y val="2.44000798478194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53C-43CC-81C4-2925C7D70332}"/>
                </c:ext>
              </c:extLst>
            </c:dLbl>
            <c:dLbl>
              <c:idx val="3"/>
              <c:layout>
                <c:manualLayout>
                  <c:x val="3.3921047847153682E-3"/>
                  <c:y val="2.44000798478203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53C-43CC-81C4-2925C7D70332}"/>
                </c:ext>
              </c:extLst>
            </c:dLbl>
            <c:dLbl>
              <c:idx val="4"/>
              <c:layout>
                <c:manualLayout>
                  <c:x val="1.6961072861140609E-3"/>
                  <c:y val="-8.69007883147066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53C-43CC-81C4-2925C7D703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7 класс</c:v>
                </c:pt>
                <c:pt idx="1">
                  <c:v>8 класс</c:v>
                </c:pt>
                <c:pt idx="2">
                  <c:v>9 класс</c:v>
                </c:pt>
                <c:pt idx="3">
                  <c:v>10 класс</c:v>
                </c:pt>
                <c:pt idx="4">
                  <c:v>11 класс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</c:v>
                </c:pt>
                <c:pt idx="1">
                  <c:v>14</c:v>
                </c:pt>
                <c:pt idx="2">
                  <c:v>7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53C-43CC-81C4-2925C7D70332}"/>
            </c:ext>
          </c:extLst>
        </c:ser>
        <c:ser>
          <c:idx val="5"/>
          <c:order val="1"/>
          <c:tx>
            <c:strRef>
              <c:f>Лист1!$C$1</c:f>
              <c:strCache>
                <c:ptCount val="1"/>
                <c:pt idx="0">
                  <c:v>Призеры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7 класс</c:v>
                </c:pt>
                <c:pt idx="1">
                  <c:v>8 класс</c:v>
                </c:pt>
                <c:pt idx="2">
                  <c:v>9 класс</c:v>
                </c:pt>
                <c:pt idx="3">
                  <c:v>10 класс</c:v>
                </c:pt>
                <c:pt idx="4">
                  <c:v>11 класс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15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53C-43CC-81C4-2925C7D703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0495288"/>
        <c:axId val="190495680"/>
        <c:axId val="0"/>
      </c:bar3DChart>
      <c:catAx>
        <c:axId val="190495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0495680"/>
        <c:crosses val="autoZero"/>
        <c:auto val="1"/>
        <c:lblAlgn val="ctr"/>
        <c:lblOffset val="100"/>
        <c:noMultiLvlLbl val="0"/>
      </c:catAx>
      <c:valAx>
        <c:axId val="190495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04952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2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3.02325581395349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F5-48E5-ADDC-1EE263EC808B}"/>
                </c:ext>
              </c:extLst>
            </c:dLbl>
            <c:dLbl>
              <c:idx val="1"/>
              <c:layout>
                <c:manualLayout>
                  <c:x val="2.0833333333333332E-2"/>
                  <c:y val="-2.7906976744186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F5-48E5-ADDC-1EE263EC808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Победители и призеры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83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F5-48E5-ADDC-1EE263EC80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111111111111112E-2"/>
                  <c:y val="-2.5581395348837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F5-48E5-ADDC-1EE263EC808B}"/>
                </c:ext>
              </c:extLst>
            </c:dLbl>
            <c:dLbl>
              <c:idx val="1"/>
              <c:layout>
                <c:manualLayout>
                  <c:x val="2.6388888888888788E-2"/>
                  <c:y val="-2.3255813953488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4F5-48E5-ADDC-1EE263EC808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Победители и призеры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64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4F5-48E5-ADDC-1EE263EC808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3333333333333332E-3"/>
                  <c:y val="-4.4186046511627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4F5-48E5-ADDC-1EE263EC808B}"/>
                </c:ext>
              </c:extLst>
            </c:dLbl>
            <c:dLbl>
              <c:idx val="1"/>
              <c:layout>
                <c:manualLayout>
                  <c:x val="1.6666666666666566E-2"/>
                  <c:y val="-2.7906976744186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4F5-48E5-ADDC-1EE263EC808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Победители и призеры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85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4F5-48E5-ADDC-1EE263EC80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2093304"/>
        <c:axId val="522093696"/>
        <c:axId val="0"/>
      </c:bar3DChart>
      <c:catAx>
        <c:axId val="522093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22093696"/>
        <c:crosses val="autoZero"/>
        <c:auto val="1"/>
        <c:lblAlgn val="ctr"/>
        <c:lblOffset val="100"/>
        <c:noMultiLvlLbl val="0"/>
      </c:catAx>
      <c:valAx>
        <c:axId val="522093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22093304"/>
        <c:crosses val="autoZero"/>
        <c:crossBetween val="between"/>
      </c:valAx>
      <c:spPr>
        <a:noFill/>
        <a:ln w="25409">
          <a:noFill/>
        </a:ln>
      </c:spPr>
    </c:plotArea>
    <c:legend>
      <c:legendPos val="r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1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5889125432509501E-3"/>
                  <c:y val="-2.672262004558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4A-4C2E-9A52-A0D4FAFE3407}"/>
                </c:ext>
              </c:extLst>
            </c:dLbl>
            <c:dLbl>
              <c:idx val="1"/>
              <c:layout>
                <c:manualLayout>
                  <c:x val="3.1778250865019003E-3"/>
                  <c:y val="-2.1378096036467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4A-4C2E-9A52-A0D4FAFE340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Пробедители</c:v>
                </c:pt>
                <c:pt idx="1">
                  <c:v>Призеры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4A-4C2E-9A52-A0D4FAFE340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12238780275665E-2"/>
                  <c:y val="-1.3361310022792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4A-4C2E-9A52-A0D4FAFE3407}"/>
                </c:ext>
              </c:extLst>
            </c:dLbl>
            <c:dLbl>
              <c:idx val="1"/>
              <c:layout>
                <c:manualLayout>
                  <c:x val="6.3556501730036834E-3"/>
                  <c:y val="-2.405035804102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4A-4C2E-9A52-A0D4FAFE340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Пробедители</c:v>
                </c:pt>
                <c:pt idx="1">
                  <c:v>Призеры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04A-4C2E-9A52-A0D4FAFE340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711300346007601E-2"/>
                  <c:y val="-2.9394882050142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4A-4C2E-9A52-A0D4FAFE3407}"/>
                </c:ext>
              </c:extLst>
            </c:dLbl>
            <c:dLbl>
              <c:idx val="1"/>
              <c:layout>
                <c:manualLayout>
                  <c:x val="9.5334752595057012E-3"/>
                  <c:y val="-1.336131002279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4A-4C2E-9A52-A0D4FAFE340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Пробедители</c:v>
                </c:pt>
                <c:pt idx="1">
                  <c:v>Призеры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10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04A-4C2E-9A52-A0D4FAFE34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2095656"/>
        <c:axId val="522096048"/>
        <c:axId val="0"/>
      </c:bar3DChart>
      <c:catAx>
        <c:axId val="522095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22096048"/>
        <c:crosses val="autoZero"/>
        <c:auto val="1"/>
        <c:lblAlgn val="ctr"/>
        <c:lblOffset val="100"/>
        <c:noMultiLvlLbl val="0"/>
      </c:catAx>
      <c:valAx>
        <c:axId val="522096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2209565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1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2978869929862E-2"/>
          <c:y val="0.17835012437051093"/>
          <c:w val="0.87107364444876423"/>
          <c:h val="0.71240491064251854"/>
        </c:manualLayout>
      </c:layout>
      <c:pie3DChart>
        <c:varyColors val="1"/>
        <c:ser>
          <c:idx val="0"/>
          <c:order val="0"/>
          <c:explosion val="22"/>
          <c:dPt>
            <c:idx val="0"/>
            <c:bubble3D val="0"/>
            <c:explosion val="13"/>
            <c:spPr>
              <a:solidFill>
                <a:srgbClr val="FFCCFF"/>
              </a:solidFill>
            </c:spPr>
            <c:extLst>
              <c:ext xmlns:c16="http://schemas.microsoft.com/office/drawing/2014/chart" uri="{C3380CC4-5D6E-409C-BE32-E72D297353CC}">
                <c16:uniqueId val="{00000001-386D-4AB1-AAA6-DEA4E39938B9}"/>
              </c:ext>
            </c:extLst>
          </c:dPt>
          <c:dPt>
            <c:idx val="1"/>
            <c:bubble3D val="0"/>
            <c:explosion val="12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386D-4AB1-AAA6-DEA4E39938B9}"/>
              </c:ext>
            </c:extLst>
          </c:dPt>
          <c:dPt>
            <c:idx val="2"/>
            <c:bubble3D val="0"/>
            <c:explosion val="11"/>
            <c:spPr>
              <a:solidFill>
                <a:schemeClr val="accent1">
                  <a:lumMod val="9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386D-4AB1-AAA6-DEA4E39938B9}"/>
              </c:ext>
            </c:extLst>
          </c:dPt>
          <c:dPt>
            <c:idx val="3"/>
            <c:bubble3D val="0"/>
            <c:explosion val="11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7-386D-4AB1-AAA6-DEA4E39938B9}"/>
              </c:ext>
            </c:extLst>
          </c:dPt>
          <c:dPt>
            <c:idx val="4"/>
            <c:bubble3D val="0"/>
            <c:explosion val="11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9-386D-4AB1-AAA6-DEA4E39938B9}"/>
              </c:ext>
            </c:extLst>
          </c:dPt>
          <c:dPt>
            <c:idx val="5"/>
            <c:bubble3D val="0"/>
            <c:explosion val="15"/>
            <c:extLst>
              <c:ext xmlns:c16="http://schemas.microsoft.com/office/drawing/2014/chart" uri="{C3380CC4-5D6E-409C-BE32-E72D297353CC}">
                <c16:uniqueId val="{0000000A-386D-4AB1-AAA6-DEA4E39938B9}"/>
              </c:ext>
            </c:extLst>
          </c:dPt>
          <c:dLbls>
            <c:dLbl>
              <c:idx val="0"/>
              <c:layout>
                <c:manualLayout>
                  <c:x val="8.4650811745362861E-2"/>
                  <c:y val="-0.2240158500907306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6D-4AB1-AAA6-DEA4E39938B9}"/>
                </c:ext>
              </c:extLst>
            </c:dLbl>
            <c:dLbl>
              <c:idx val="1"/>
              <c:layout>
                <c:manualLayout>
                  <c:x val="4.0844001490510359E-2"/>
                  <c:y val="-0.190935883667246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6D-4AB1-AAA6-DEA4E39938B9}"/>
                </c:ext>
              </c:extLst>
            </c:dLbl>
            <c:dLbl>
              <c:idx val="2"/>
              <c:layout>
                <c:manualLayout>
                  <c:x val="8.459054673827239E-2"/>
                  <c:y val="-5.339051833746871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6D-4AB1-AAA6-DEA4E39938B9}"/>
                </c:ext>
              </c:extLst>
            </c:dLbl>
            <c:dLbl>
              <c:idx val="3"/>
              <c:layout>
                <c:manualLayout>
                  <c:x val="-9.1191551773159962E-2"/>
                  <c:y val="-7.355371008159587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86D-4AB1-AAA6-DEA4E39938B9}"/>
                </c:ext>
              </c:extLst>
            </c:dLbl>
            <c:dLbl>
              <c:idx val="4"/>
              <c:layout>
                <c:manualLayout>
                  <c:x val="-2.4778410204697933E-2"/>
                  <c:y val="-0.1370829167129578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6D-4AB1-AAA6-DEA4E39938B9}"/>
                </c:ext>
              </c:extLst>
            </c:dLbl>
            <c:dLbl>
              <c:idx val="5"/>
              <c:layout>
                <c:manualLayout>
                  <c:x val="-7.7533249506841371E-3"/>
                  <c:y val="-0.1776476996383117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86D-4AB1-AAA6-DEA4E39938B9}"/>
                </c:ext>
              </c:extLst>
            </c:dLbl>
            <c:dLbl>
              <c:idx val="6"/>
              <c:layout>
                <c:manualLayout>
                  <c:x val="1.0168395440874847E-2"/>
                  <c:y val="5.344051278253033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86D-4AB1-AAA6-DEA4E39938B9}"/>
                </c:ext>
              </c:extLst>
            </c:dLbl>
            <c:dLbl>
              <c:idx val="7"/>
              <c:layout>
                <c:manualLayout>
                  <c:x val="-1.2380816566563473E-2"/>
                  <c:y val="0.1286850843733412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86D-4AB1-AAA6-DEA4E39938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Лист2!$D$10:$K$10</c:f>
              <c:strCache>
                <c:ptCount val="8"/>
                <c:pt idx="0">
                  <c:v>другие</c:v>
                </c:pt>
                <c:pt idx="1">
                  <c:v>ЛИТ</c:v>
                </c:pt>
                <c:pt idx="2">
                  <c:v>КЦО</c:v>
                </c:pt>
                <c:pt idx="3">
                  <c:v>Мат.лицей</c:v>
                </c:pt>
                <c:pt idx="4">
                  <c:v>гим.№5</c:v>
                </c:pt>
                <c:pt idx="5">
                  <c:v>гим. №4</c:v>
                </c:pt>
                <c:pt idx="6">
                  <c:v>Правовой</c:v>
                </c:pt>
                <c:pt idx="7">
                  <c:v>СОШ №30</c:v>
                </c:pt>
              </c:strCache>
            </c:strRef>
          </c:cat>
          <c:val>
            <c:numRef>
              <c:f>Лист2!$D$11:$K$11</c:f>
              <c:numCache>
                <c:formatCode>General</c:formatCode>
                <c:ptCount val="8"/>
                <c:pt idx="0">
                  <c:v>34</c:v>
                </c:pt>
                <c:pt idx="1">
                  <c:v>20</c:v>
                </c:pt>
                <c:pt idx="2">
                  <c:v>19</c:v>
                </c:pt>
                <c:pt idx="3">
                  <c:v>11</c:v>
                </c:pt>
                <c:pt idx="4">
                  <c:v>10</c:v>
                </c:pt>
                <c:pt idx="5">
                  <c:v>7</c:v>
                </c:pt>
                <c:pt idx="6">
                  <c:v>4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86D-4AB1-AAA6-DEA4E3993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6441">
          <a:noFill/>
        </a:ln>
      </c:spPr>
    </c:plotArea>
    <c:plotVisOnly val="1"/>
    <c:dispBlanksAs val="zero"/>
    <c:showDLblsOverMax val="0"/>
  </c:chart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6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656141733833964"/>
          <c:y val="8.8610805609119617E-2"/>
          <c:w val="0.87107364444876423"/>
          <c:h val="0.71240491064251854"/>
        </c:manualLayout>
      </c:layout>
      <c:pie3DChart>
        <c:varyColors val="1"/>
        <c:ser>
          <c:idx val="0"/>
          <c:order val="0"/>
          <c:explosion val="22"/>
          <c:dPt>
            <c:idx val="0"/>
            <c:bubble3D val="0"/>
            <c:explosion val="31"/>
            <c:spPr>
              <a:solidFill>
                <a:srgbClr val="FFCCFF"/>
              </a:solidFill>
            </c:spPr>
            <c:extLst>
              <c:ext xmlns:c16="http://schemas.microsoft.com/office/drawing/2014/chart" uri="{C3380CC4-5D6E-409C-BE32-E72D297353CC}">
                <c16:uniqueId val="{00000001-386D-4AB1-AAA6-DEA4E39938B9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386D-4AB1-AAA6-DEA4E39938B9}"/>
              </c:ext>
            </c:extLst>
          </c:dPt>
          <c:dPt>
            <c:idx val="2"/>
            <c:bubble3D val="0"/>
            <c:spPr>
              <a:solidFill>
                <a:schemeClr val="accent1">
                  <a:lumMod val="9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386D-4AB1-AAA6-DEA4E39938B9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7-386D-4AB1-AAA6-DEA4E39938B9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9-386D-4AB1-AAA6-DEA4E39938B9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A-386D-4AB1-AAA6-DEA4E39938B9}"/>
              </c:ext>
            </c:extLst>
          </c:dPt>
          <c:dLbls>
            <c:dLbl>
              <c:idx val="0"/>
              <c:layout>
                <c:manualLayout>
                  <c:x val="-0.11265077958220876"/>
                  <c:y val="-0.1941463642989432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6D-4AB1-AAA6-DEA4E39938B9}"/>
                </c:ext>
              </c:extLst>
            </c:dLbl>
            <c:dLbl>
              <c:idx val="1"/>
              <c:layout>
                <c:manualLayout>
                  <c:x val="2.1156132204068399E-2"/>
                  <c:y val="-5.893956566228603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6D-4AB1-AAA6-DEA4E39938B9}"/>
                </c:ext>
              </c:extLst>
            </c:dLbl>
            <c:dLbl>
              <c:idx val="2"/>
              <c:layout>
                <c:manualLayout>
                  <c:x val="-3.5052847025360032E-2"/>
                  <c:y val="-3.442892538490674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6D-4AB1-AAA6-DEA4E39938B9}"/>
                </c:ext>
              </c:extLst>
            </c:dLbl>
            <c:dLbl>
              <c:idx val="3"/>
              <c:layout>
                <c:manualLayout>
                  <c:x val="-0.1039679521881658"/>
                  <c:y val="-4.66581157186748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86D-4AB1-AAA6-DEA4E39938B9}"/>
                </c:ext>
              </c:extLst>
            </c:dLbl>
            <c:dLbl>
              <c:idx val="4"/>
              <c:layout>
                <c:manualLayout>
                  <c:x val="-0.13971025932440176"/>
                  <c:y val="-0.1136755449610032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6D-4AB1-AAA6-DEA4E39938B9}"/>
                </c:ext>
              </c:extLst>
            </c:dLbl>
            <c:dLbl>
              <c:idx val="5"/>
              <c:layout>
                <c:manualLayout>
                  <c:x val="-0.17437996765355374"/>
                  <c:y val="-0.1393176425940257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86D-4AB1-AAA6-DEA4E39938B9}"/>
                </c:ext>
              </c:extLst>
            </c:dLbl>
            <c:dLbl>
              <c:idx val="6"/>
              <c:layout>
                <c:manualLayout>
                  <c:x val="-0.16648279308688693"/>
                  <c:y val="-0.1393729936174087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34545695015279"/>
                      <c:h val="8.132625762751087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386D-4AB1-AAA6-DEA4E39938B9}"/>
                </c:ext>
              </c:extLst>
            </c:dLbl>
            <c:dLbl>
              <c:idx val="7"/>
              <c:layout>
                <c:manualLayout>
                  <c:x val="1.0547291803843615E-2"/>
                  <c:y val="-0.1475801077254571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86D-4AB1-AAA6-DEA4E39938B9}"/>
                </c:ext>
              </c:extLst>
            </c:dLbl>
            <c:dLbl>
              <c:idx val="8"/>
              <c:layout>
                <c:manualLayout>
                  <c:x val="-1.0283196201235374E-3"/>
                  <c:y val="-8.63417080707533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5875267899611"/>
                      <c:h val="9.47871554417195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386D-4AB1-AAA6-DEA4E39938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Лист2!$A$10:$I$10</c:f>
              <c:strCache>
                <c:ptCount val="9"/>
                <c:pt idx="0">
                  <c:v>Другие</c:v>
                </c:pt>
                <c:pt idx="1">
                  <c:v>ЛИТ</c:v>
                </c:pt>
                <c:pt idx="2">
                  <c:v>КЦО</c:v>
                </c:pt>
                <c:pt idx="3">
                  <c:v>КнА г.№ 9</c:v>
                </c:pt>
                <c:pt idx="4">
                  <c:v>Мат.лицей</c:v>
                </c:pt>
                <c:pt idx="5">
                  <c:v>г.№5</c:v>
                </c:pt>
                <c:pt idx="6">
                  <c:v>КнА СОШ № 16</c:v>
                </c:pt>
                <c:pt idx="7">
                  <c:v>г.№4</c:v>
                </c:pt>
                <c:pt idx="8">
                  <c:v>КнА Инженер</c:v>
                </c:pt>
              </c:strCache>
            </c:strRef>
          </c:cat>
          <c:val>
            <c:numRef>
              <c:f>Лист2!$A$11:$I$11</c:f>
              <c:numCache>
                <c:formatCode>General</c:formatCode>
                <c:ptCount val="9"/>
                <c:pt idx="0">
                  <c:v>128</c:v>
                </c:pt>
                <c:pt idx="1">
                  <c:v>20</c:v>
                </c:pt>
                <c:pt idx="2">
                  <c:v>19</c:v>
                </c:pt>
                <c:pt idx="3">
                  <c:v>13</c:v>
                </c:pt>
                <c:pt idx="4">
                  <c:v>11</c:v>
                </c:pt>
                <c:pt idx="5">
                  <c:v>10</c:v>
                </c:pt>
                <c:pt idx="6">
                  <c:v>10</c:v>
                </c:pt>
                <c:pt idx="7">
                  <c:v>7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86D-4AB1-AAA6-DEA4E3993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6441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0.01993</cdr:x>
      <cdr:y>0</cdr:y>
    </cdr:from>
    <cdr:to>
      <cdr:x>1</cdr:x>
      <cdr:y>0.13772</cdr:y>
    </cdr:to>
    <cdr:sp macro="" textlink="">
      <cdr:nvSpPr>
        <cdr:cNvPr id="3" name="TextBox 4">
          <a:extLst xmlns:a="http://schemas.openxmlformats.org/drawingml/2006/main">
            <a:ext uri="{FF2B5EF4-FFF2-40B4-BE49-F238E27FC236}">
              <a16:creationId xmlns:a16="http://schemas.microsoft.com/office/drawing/2014/main" id="{0544BA15-023B-933D-B409-3369A645A56B}"/>
            </a:ext>
          </a:extLst>
        </cdr:cNvPr>
        <cdr:cNvSpPr txBox="1"/>
      </cdr:nvSpPr>
      <cdr:spPr>
        <a:xfrm xmlns:a="http://schemas.openxmlformats.org/drawingml/2006/main">
          <a:off x="180529" y="0"/>
          <a:ext cx="8879455" cy="8925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победителей и призеров лицея в региональном этапе – 2024 среди других школ города Хабаровска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BCA9AE7-C85B-4EE1-A80F-EBA2CF8B6B78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11A05A-B18C-45CF-A614-97D897D212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702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0E71D6-D076-469C-B593-8D68961AC593}" type="slidenum">
              <a:rPr lang="ru-RU" smtClean="0">
                <a:latin typeface="Arial" pitchFamily="34" charset="0"/>
              </a:rPr>
              <a:pPr/>
              <a:t>1</a:t>
            </a:fld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28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1A05A-B18C-45CF-A614-97D897D212EC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705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1A05A-B18C-45CF-A614-97D897D212EC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748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AD338A-15A3-4CA5-B796-312E82333E3E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293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AD338A-15A3-4CA5-B796-312E82333E3E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5652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1A05A-B18C-45CF-A614-97D897D212E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797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1A05A-B18C-45CF-A614-97D897D212EC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603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1A05A-B18C-45CF-A614-97D897D212EC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380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AD338A-15A3-4CA5-B796-312E82333E3E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2795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1A05A-B18C-45CF-A614-97D897D212EC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220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1A05A-B18C-45CF-A614-97D897D212EC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162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6D2D6-B0F3-43D4-B9B2-FD72B44A63E1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AB11-2F2E-48FD-9FE4-AF842904D5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735E4-05BB-4323-8E07-D69702F57041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1772A-168C-4CA0-8BF8-DB7C3AED26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381E-C1A4-4374-AF79-A7ED856582BE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BF864-2501-4E25-9DB6-D281107889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062A7-2436-4DA6-89E1-9B722C9A6B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508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F894D-F93E-4CF1-B4A2-CF1E45A5DA68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572A4-B35D-4729-9B54-372681E6BC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CAF86-5CD9-4FBA-B1A7-84DF50F025D9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753B0-F3CC-4B11-A2D5-1FF5303C6F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AAC02-BB4D-4394-8B47-89585A585312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DF924-CC90-4FEA-BDA0-0A725459C9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F0F71-3BB5-421A-81C6-8316F7A32DEF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C04E4-5640-4E7C-8AAA-21932BAABA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BB1CC-030B-4FB2-9045-442E8D032B88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8C34C-16DC-4C32-BBEC-F1C749CA8B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A3884-4407-4117-95DF-FBC638EEC43F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E628B-CE2E-45A0-8E77-6132C1DE19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86687-A7BD-49C3-BBA9-8C5D3D59FE70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E4C4B-34AF-4B69-BE25-F92C7DE22D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511F4-F5DF-4E6B-B0B9-C1A9CA939F4F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AE6AD-DA86-4E09-B5DE-240639D884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1AC12D-EE93-4821-A38E-FA548BCA8E8D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FA27D7-DA4E-406A-8EAE-FCCB69ECE6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1.wdp"/><Relationship Id="rId18" Type="http://schemas.openxmlformats.org/officeDocument/2006/relationships/image" Target="../media/image18.png"/><Relationship Id="rId3" Type="http://schemas.openxmlformats.org/officeDocument/2006/relationships/image" Target="../media/image10.jpeg"/><Relationship Id="rId7" Type="http://schemas.microsoft.com/office/2007/relationships/hdphoto" Target="../media/hdphoto8.wdp"/><Relationship Id="rId12" Type="http://schemas.openxmlformats.org/officeDocument/2006/relationships/image" Target="../media/image15.png"/><Relationship Id="rId17" Type="http://schemas.microsoft.com/office/2007/relationships/hdphoto" Target="../media/hdphoto13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14.png"/><Relationship Id="rId19" Type="http://schemas.microsoft.com/office/2007/relationships/hdphoto" Target="../media/hdphoto14.wdp"/><Relationship Id="rId4" Type="http://schemas.openxmlformats.org/officeDocument/2006/relationships/image" Target="../media/image11.png"/><Relationship Id="rId9" Type="http://schemas.microsoft.com/office/2007/relationships/hdphoto" Target="../media/hdphoto9.wdp"/><Relationship Id="rId1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6.wdp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eg"/><Relationship Id="rId7" Type="http://schemas.microsoft.com/office/2007/relationships/hdphoto" Target="../media/hdphoto20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19.wdp"/><Relationship Id="rId4" Type="http://schemas.openxmlformats.org/officeDocument/2006/relationships/image" Target="../media/image27.png"/><Relationship Id="rId9" Type="http://schemas.microsoft.com/office/2007/relationships/hdphoto" Target="../media/hdphoto2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microsoft.com/office/2007/relationships/hdphoto" Target="../media/hdphoto22.wdp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129" y="1535182"/>
            <a:ext cx="914399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Итоги олимпиад </a:t>
            </a:r>
          </a:p>
          <a:p>
            <a:pPr algn="ctr">
              <a:defRPr/>
            </a:pPr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научно-исследовательской деятельности лицеистов</a:t>
            </a:r>
          </a:p>
          <a:p>
            <a:pPr algn="ctr">
              <a:defRPr/>
            </a:pPr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3-20</a:t>
            </a: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уч. году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788024" y="5313799"/>
            <a:ext cx="4100513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Зам. директора по УВР</a:t>
            </a:r>
          </a:p>
          <a:p>
            <a:pPr>
              <a:spcBef>
                <a:spcPct val="50000"/>
              </a:spcBef>
            </a:pPr>
            <a:r>
              <a:rPr 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Шестопалов Д.В.</a:t>
            </a: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79512" y="339725"/>
            <a:ext cx="86073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«Лицей инновационных технологий»</a:t>
            </a:r>
          </a:p>
        </p:txBody>
      </p:sp>
    </p:spTree>
    <p:extLst>
      <p:ext uri="{BB962C8B-B14F-4D97-AF65-F5344CB8AC3E}">
        <p14:creationId xmlns:p14="http://schemas.microsoft.com/office/powerpoint/2010/main" val="601912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0857375"/>
              </p:ext>
            </p:extLst>
          </p:nvPr>
        </p:nvGraphicFramePr>
        <p:xfrm>
          <a:off x="0" y="1397000"/>
          <a:ext cx="9144000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07504" y="12971"/>
            <a:ext cx="90364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участников, победителей и призеров МЭ Всероссийской олимпиады школьников 201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9 -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956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07678351"/>
              </p:ext>
            </p:extLst>
          </p:nvPr>
        </p:nvGraphicFramePr>
        <p:xfrm>
          <a:off x="539552" y="1628800"/>
          <a:ext cx="799288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07504" y="12971"/>
            <a:ext cx="90364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победителей и призеров МЭ Всероссийской олимпиады школьников 201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9 -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34052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35496" y="1653099"/>
          <a:ext cx="9108504" cy="5204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07504" y="12971"/>
            <a:ext cx="903649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победителей и призеров МЭ Всероссийской олимпиады школьников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параллелям, 20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2492527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11150" y="-99392"/>
            <a:ext cx="8832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333817"/>
            <a:ext cx="6177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- 2023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369305"/>
              </p:ext>
            </p:extLst>
          </p:nvPr>
        </p:nvGraphicFramePr>
        <p:xfrm>
          <a:off x="35496" y="796113"/>
          <a:ext cx="9289032" cy="60172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26413">
                  <a:extLst>
                    <a:ext uri="{9D8B030D-6E8A-4147-A177-3AD203B41FA5}">
                      <a16:colId xmlns:a16="http://schemas.microsoft.com/office/drawing/2014/main" val="2162087396"/>
                    </a:ext>
                  </a:extLst>
                </a:gridCol>
                <a:gridCol w="4662619">
                  <a:extLst>
                    <a:ext uri="{9D8B030D-6E8A-4147-A177-3AD203B41FA5}">
                      <a16:colId xmlns:a16="http://schemas.microsoft.com/office/drawing/2014/main" val="1682435155"/>
                    </a:ext>
                  </a:extLst>
                </a:gridCol>
              </a:tblGrid>
              <a:tr h="60172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Завгородний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Тимофей,  7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 Владислав, 7 класс – физика;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Латышев Арсений, 7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Лёгоньких Константин, 7 класс – биология;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Деркач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Виктория, 7 класс – МХК;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Россейкин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Евгений, 7 класс – русский язык;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Марков Андрей, 8 класс – математика, 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физика;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Хлонь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Степан, 8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 Артём, 8 класс – математика,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Абрамченко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Иван, 8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Акимов Павел, 8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Жуганов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Михаил, 8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2757805" algn="r"/>
                        </a:tabLs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757805" algn="r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Гладкова Ева, 8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Лизандер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Маргарита, 8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Тотоонов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Даниел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8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Литовка Ярослав, 8 класс – география;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Самохина Елизавета, 8 класс – </a:t>
                      </a:r>
                      <a:r>
                        <a:rPr lang="ru-RU" sz="1800" b="0" spc="-9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Теллы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Лев, 8 класс – экономика;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Соколов Михаил, 9 класс – физика,</a:t>
                      </a:r>
                      <a:r>
                        <a:rPr lang="ru-RU" sz="18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Чубий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Александр, 9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Паращук Богдан, 9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Ибрагимов Роман, 9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Шустик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Анна, 9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Муренький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Алексей, 9 класс – химия;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Цветов Тимофей, 10 класс – обществознание;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Клинков Илья, 10 класс – экономика;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Сайкова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Алексия, 10 класс – МХК;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Баженов Матвей, 11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Пивкин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Юрий, 11 класс – информатика;</a:t>
                      </a:r>
                    </a:p>
                  </a:txBody>
                  <a:tcPr marL="60111" marR="60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303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7225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11150" y="-99392"/>
            <a:ext cx="8832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488087"/>
            <a:ext cx="6177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- 2023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325536"/>
              </p:ext>
            </p:extLst>
          </p:nvPr>
        </p:nvGraphicFramePr>
        <p:xfrm>
          <a:off x="1527" y="1052736"/>
          <a:ext cx="9144006" cy="548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2162087396"/>
                    </a:ext>
                  </a:extLst>
                </a:gridCol>
                <a:gridCol w="4895534">
                  <a:extLst>
                    <a:ext uri="{9D8B030D-6E8A-4147-A177-3AD203B41FA5}">
                      <a16:colId xmlns:a16="http://schemas.microsoft.com/office/drawing/2014/main" val="1682435155"/>
                    </a:ext>
                  </a:extLst>
                </a:gridCol>
              </a:tblGrid>
              <a:tr h="5396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Латышев  Арсений, 7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Решетников Артём, 7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Надорожная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Вероника, 7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Ширяева Анна, 7 класс – физика;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Климов Платон, 7 класс – физика, математика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Снопков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Матвей, 7 класс – физика;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Оленич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Артем, 7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Сокол Тимур, 7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Дорохова Софья, 7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Забаров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Виктор, 7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Масловский Лев, 7 класс – английский язык;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Коноплина Вероника, 7 класс – ОБЖ;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Россейкин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Евгений, 7 класс – немецкий язык;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Лизандер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Маргарита, 8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Жуков Кирилл, 8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Акимов Павел, 8 класс – физика;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Абрамченко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Иван, 8 класс – физика;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Рыжова Мария, 8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Деревяшкина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Александра, 8 класс – ОБЖ;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Красулина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Екатерина, 8 класс – биология;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Злобина Анастасия, 8 класс – немецкий язык;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Пугаков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Егор, 9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Чубий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Александр, 9 класс – физика;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Паращук Богдан, 9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Ибрагимов Роман, 9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Лопашук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Мария, 9 класс – немецкий язык;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Белогубцева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Кристина, 9 класс – литература, право;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Переломова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Анастасия, 9 класс – литература;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Ющенко Михаил, 10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Литвинюк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Егор, 10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Ченг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Игорь, 10 класс – математика, английский язык;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Резанов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Артём, 10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Пальчиков  Богдан, 10 класс – английский язык;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Величко Герман, 10 класс – география;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Сайкова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Алексия, 10 класс – французский язык;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Сорокова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Варвара, 11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Шиманская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Елизавета, 11 класс – математика, литература;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Алексенко Игорь, 11 класс – математика,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Кузьмин Егор, 11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Баженов Матвей, 11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Чистенко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Олег, 11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303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5709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15700" r="388" b="44"/>
          <a:stretch/>
        </p:blipFill>
        <p:spPr>
          <a:xfrm>
            <a:off x="0" y="930944"/>
            <a:ext cx="9163167" cy="5292579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11150" y="0"/>
            <a:ext cx="8832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38622" y="407724"/>
            <a:ext cx="61779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71600" y="6287506"/>
            <a:ext cx="691356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победителей и призеров </a:t>
            </a:r>
          </a:p>
        </p:txBody>
      </p:sp>
    </p:spTree>
    <p:extLst>
      <p:ext uri="{BB962C8B-B14F-4D97-AF65-F5344CB8AC3E}">
        <p14:creationId xmlns:p14="http://schemas.microsoft.com/office/powerpoint/2010/main" val="2215270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0" y="-1519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Региональный этап Всероссийской олимпиады школьников 2023-2024  учебный 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388" y="1052736"/>
            <a:ext cx="856895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Приняло участие в РЭ – 63 лицеиста </a:t>
            </a:r>
          </a:p>
          <a:p>
            <a:pPr fontAlgn="b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участий –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  <a:p>
            <a:pPr fontAlgn="b"/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победителей – 10 человек</a:t>
            </a:r>
          </a:p>
          <a:p>
            <a:pPr fontAlgn="b"/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призеров – 15 человек</a:t>
            </a:r>
          </a:p>
          <a:p>
            <a:pPr algn="ctr" fontAlgn="b"/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"/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95536" y="3789040"/>
            <a:ext cx="7920880" cy="0"/>
          </a:xfrm>
          <a:prstGeom prst="line">
            <a:avLst/>
          </a:prstGeom>
          <a:ln w="3810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4829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4503080"/>
              </p:ext>
            </p:extLst>
          </p:nvPr>
        </p:nvGraphicFramePr>
        <p:xfrm>
          <a:off x="0" y="1397000"/>
          <a:ext cx="9144000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272430" y="873054"/>
            <a:ext cx="891029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участников, победителей и призеров </a:t>
            </a:r>
          </a:p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РЭ Всероссийской олимпиады школьников 2022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- 202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годы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2430" y="480697"/>
            <a:ext cx="8832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этап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1150" y="0"/>
            <a:ext cx="8832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3748935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11150" y="523220"/>
            <a:ext cx="8832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этап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11150" y="0"/>
            <a:ext cx="8832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07504" y="1211525"/>
            <a:ext cx="86765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победителей и призеров РЭ 2022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- 202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годы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228455155"/>
              </p:ext>
            </p:extLst>
          </p:nvPr>
        </p:nvGraphicFramePr>
        <p:xfrm>
          <a:off x="575556" y="1838275"/>
          <a:ext cx="799288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407504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9022" y="376765"/>
            <a:ext cx="56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регионального этапа - 2024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11150" y="-99392"/>
            <a:ext cx="8832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94879" y="6088624"/>
            <a:ext cx="27363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Сайкова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Алексия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10а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МХК, французский язык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26D8B6B-BF45-0D3C-9387-932AF7F30019}"/>
              </a:ext>
            </a:extLst>
          </p:cNvPr>
          <p:cNvSpPr/>
          <p:nvPr/>
        </p:nvSpPr>
        <p:spPr>
          <a:xfrm>
            <a:off x="262962" y="3202761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Муренький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Алексей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9а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1C8CD08-643D-4A10-8D3A-EDC10F2B2F1A}"/>
              </a:ext>
            </a:extLst>
          </p:cNvPr>
          <p:cNvSpPr/>
          <p:nvPr/>
        </p:nvSpPr>
        <p:spPr>
          <a:xfrm>
            <a:off x="3396702" y="3122627"/>
            <a:ext cx="25326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Чубий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Александр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9а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математика, физика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B618D10-7828-EFB2-0DA0-3806FC0BB826}"/>
              </a:ext>
            </a:extLst>
          </p:cNvPr>
          <p:cNvSpPr/>
          <p:nvPr/>
        </p:nvSpPr>
        <p:spPr>
          <a:xfrm>
            <a:off x="257844" y="6184336"/>
            <a:ext cx="2520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Ющенко Михаил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10а</a:t>
            </a:r>
          </a:p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математика</a:t>
            </a:r>
            <a:endParaRPr lang="ru-RU" sz="1600" dirty="0"/>
          </a:p>
        </p:txBody>
      </p:sp>
      <p:pic>
        <p:nvPicPr>
          <p:cNvPr id="17" name="Рисунок 16" descr="Изображение выглядит как человек, костюм, одежда, стоящий&#10;&#10;Автоматически созданное описание">
            <a:extLst>
              <a:ext uri="{FF2B5EF4-FFF2-40B4-BE49-F238E27FC236}">
                <a16:creationId xmlns:a16="http://schemas.microsoft.com/office/drawing/2014/main" id="{411E64AF-C752-36DA-3837-C176499836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210" y="844630"/>
            <a:ext cx="1735892" cy="231452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человек, Человеческое лицо, одежда, ошейник&#10;&#10;Автоматически созданное описание">
            <a:extLst>
              <a:ext uri="{FF2B5EF4-FFF2-40B4-BE49-F238E27FC236}">
                <a16:creationId xmlns:a16="http://schemas.microsoft.com/office/drawing/2014/main" id="{66A0E818-8047-161C-E4F9-3804288507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0" r="8000" b="11179"/>
          <a:stretch/>
        </p:blipFill>
        <p:spPr>
          <a:xfrm>
            <a:off x="581553" y="3819246"/>
            <a:ext cx="1679816" cy="2333622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одежда, человек, Человеческое лицо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F415E1FB-20A4-883C-3CF4-9FABD94AE0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" r="7796" b="4477"/>
          <a:stretch/>
        </p:blipFill>
        <p:spPr>
          <a:xfrm>
            <a:off x="3796203" y="3655886"/>
            <a:ext cx="1612026" cy="235748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одежда, человек, Человеческое лицо, шея&#10;&#10;Автоматически созданное описание">
            <a:extLst>
              <a:ext uri="{FF2B5EF4-FFF2-40B4-BE49-F238E27FC236}">
                <a16:creationId xmlns:a16="http://schemas.microsoft.com/office/drawing/2014/main" id="{5D8358CE-FB85-9B84-2881-499FFBCCB2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7" t="1726" r="3800"/>
          <a:stretch/>
        </p:blipFill>
        <p:spPr>
          <a:xfrm>
            <a:off x="722985" y="949218"/>
            <a:ext cx="1624479" cy="226586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Человеческое лицо, человек, ошейник&#10;&#10;Автоматически созданное описание">
            <a:extLst>
              <a:ext uri="{FF2B5EF4-FFF2-40B4-BE49-F238E27FC236}">
                <a16:creationId xmlns:a16="http://schemas.microsoft.com/office/drawing/2014/main" id="{4E942CBA-BC20-D235-2735-CF23CC039E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79" y="817960"/>
            <a:ext cx="1735892" cy="231452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дежда, человек, Человеческое лицо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420F881E-02D4-6A1C-9924-C2DFDB01E9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64" y="3779203"/>
            <a:ext cx="1732582" cy="231010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EC057E-13E6-2BEC-E674-A25DC72407F8}"/>
              </a:ext>
            </a:extLst>
          </p:cNvPr>
          <p:cNvSpPr/>
          <p:nvPr/>
        </p:nvSpPr>
        <p:spPr>
          <a:xfrm>
            <a:off x="6714109" y="6089312"/>
            <a:ext cx="22860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Цветов Тимофей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10а</a:t>
            </a:r>
          </a:p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Обществознание</a:t>
            </a:r>
            <a:endParaRPr lang="ru-RU" sz="16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10672E6-ADF1-A051-FD93-E86D16160CD5}"/>
              </a:ext>
            </a:extLst>
          </p:cNvPr>
          <p:cNvSpPr/>
          <p:nvPr/>
        </p:nvSpPr>
        <p:spPr>
          <a:xfrm>
            <a:off x="6688585" y="3156122"/>
            <a:ext cx="2058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Ченг  Игорь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10а</a:t>
            </a:r>
          </a:p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английский язык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32291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3"/>
          <p:cNvSpPr>
            <a:spLocks noChangeArrowheads="1"/>
          </p:cNvSpPr>
          <p:nvPr/>
        </p:nvSpPr>
        <p:spPr bwMode="auto">
          <a:xfrm>
            <a:off x="235842" y="1700808"/>
            <a:ext cx="8712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Всероссийской олимпиады школьников</a:t>
            </a:r>
          </a:p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2023-2024 уч. год</a:t>
            </a:r>
            <a:endParaRPr lang="ru-RU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051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5575" y="-81424"/>
            <a:ext cx="883285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9864" y="310444"/>
            <a:ext cx="513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регионального этапа - 2024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008278" y="810819"/>
          <a:ext cx="5137014" cy="3782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1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9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1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6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Баженов Матвей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Величко  Герман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английский язык,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география</a:t>
                      </a: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Клинков Илья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Соколов Михаил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Физика, математика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Ибрагимов Роман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Шустик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Анна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Пугаков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Егор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spc="-7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Белогубцева</a:t>
                      </a:r>
                      <a:r>
                        <a:rPr lang="ru-RU" sz="1800" kern="1200" spc="-7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Кристина </a:t>
                      </a:r>
                      <a:endParaRPr lang="ru-RU" sz="1800" spc="-7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Литература, право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Паращук Богдан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3" name="Рисунок 12" descr="Изображение выглядит как человек, одежда, очки, ношение&#10;&#10;Автоматически созданное описание">
            <a:extLst>
              <a:ext uri="{FF2B5EF4-FFF2-40B4-BE49-F238E27FC236}">
                <a16:creationId xmlns:a16="http://schemas.microsoft.com/office/drawing/2014/main" id="{FD2E204F-E214-3EA3-C370-C03918C369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28" y="2276872"/>
            <a:ext cx="1677276" cy="2236368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человек, Формальная одежда, ошейник&#10;&#10;Автоматически созданное описание">
            <a:extLst>
              <a:ext uri="{FF2B5EF4-FFF2-40B4-BE49-F238E27FC236}">
                <a16:creationId xmlns:a16="http://schemas.microsoft.com/office/drawing/2014/main" id="{6676D8B8-70FD-1A57-D06A-1E12DB46D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" y="44624"/>
            <a:ext cx="1677276" cy="223636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Человеческое лицо, человек, шея, Подбородок&#10;&#10;Автоматически созданное описание">
            <a:extLst>
              <a:ext uri="{FF2B5EF4-FFF2-40B4-BE49-F238E27FC236}">
                <a16:creationId xmlns:a16="http://schemas.microsoft.com/office/drawing/2014/main" id="{A21B0FA1-79F3-914F-01B9-4CE9715C28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62" y="44624"/>
            <a:ext cx="1677276" cy="223636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Человеческое лицо, человек, одежда, ожерелье&#10;&#10;Автоматически созданное описание">
            <a:extLst>
              <a:ext uri="{FF2B5EF4-FFF2-40B4-BE49-F238E27FC236}">
                <a16:creationId xmlns:a16="http://schemas.microsoft.com/office/drawing/2014/main" id="{AD0B31BB-CFF1-19DA-F172-3E26F2428A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513240"/>
            <a:ext cx="1677276" cy="223636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одежда, человек, ошейник, Блейзер&#10;&#10;Автоматически созданное описание">
            <a:extLst>
              <a:ext uri="{FF2B5EF4-FFF2-40B4-BE49-F238E27FC236}">
                <a16:creationId xmlns:a16="http://schemas.microsoft.com/office/drawing/2014/main" id="{26649F08-B113-1ECA-BA15-8CE81FDD22B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0" r="4218" b="9453"/>
          <a:stretch/>
        </p:blipFill>
        <p:spPr>
          <a:xfrm>
            <a:off x="35496" y="2276872"/>
            <a:ext cx="1677276" cy="2266235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одежда, человек, Человеческое лицо, сорочка&#10;&#10;Автоматически созданное описание">
            <a:extLst>
              <a:ext uri="{FF2B5EF4-FFF2-40B4-BE49-F238E27FC236}">
                <a16:creationId xmlns:a16="http://schemas.microsoft.com/office/drawing/2014/main" id="{7FB9D752-D553-430B-4366-26CF956205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66" y="4513239"/>
            <a:ext cx="1677276" cy="223636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Человеческое лицо, одежда, человек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3FC366CE-4375-CED7-EDE9-07342E47BF7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372" y="4513240"/>
            <a:ext cx="1677275" cy="223636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одежда, человек, Человеческое лицо, ошейник&#10;&#10;Автоматически созданное описание">
            <a:extLst>
              <a:ext uri="{FF2B5EF4-FFF2-40B4-BE49-F238E27FC236}">
                <a16:creationId xmlns:a16="http://schemas.microsoft.com/office/drawing/2014/main" id="{E0E5E8A8-8230-3D3A-F6CC-4BC8E128E8E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3" r="5790" b="12071"/>
          <a:stretch/>
        </p:blipFill>
        <p:spPr>
          <a:xfrm>
            <a:off x="1876615" y="4546046"/>
            <a:ext cx="1687273" cy="219413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Человеческое лицо, очки, одежда, сорочка&#10;&#10;Автоматически созданное описание">
            <a:extLst>
              <a:ext uri="{FF2B5EF4-FFF2-40B4-BE49-F238E27FC236}">
                <a16:creationId xmlns:a16="http://schemas.microsoft.com/office/drawing/2014/main" id="{63AB4B74-D16F-6EF9-7856-D8C7A69ED2A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0" y="4545746"/>
            <a:ext cx="1758570" cy="234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76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496" y="183758"/>
            <a:ext cx="90730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Региональный этап олимпиады по математике </a:t>
            </a:r>
          </a:p>
          <a:p>
            <a:pPr algn="ctr"/>
            <a:r>
              <a:rPr lang="ru-RU" sz="3200" b="1" kern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имени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Леонарда </a:t>
            </a:r>
            <a:r>
              <a:rPr lang="ru-RU" sz="3200" b="1" kern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Эйлера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1D15C6-1590-42B1-869F-11C2E2C6C619}"/>
              </a:ext>
            </a:extLst>
          </p:cNvPr>
          <p:cNvSpPr/>
          <p:nvPr/>
        </p:nvSpPr>
        <p:spPr>
          <a:xfrm>
            <a:off x="2915816" y="6265078"/>
            <a:ext cx="4072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Приняли участие 5 человек</a:t>
            </a:r>
          </a:p>
        </p:txBody>
      </p:sp>
      <p:pic>
        <p:nvPicPr>
          <p:cNvPr id="4" name="Рисунок 3" descr="Изображение выглядит как одежда, человек, ошейник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E6088632-4224-720B-9397-E2BDBEF17A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61" t="60" r="14512" b="26507"/>
          <a:stretch/>
        </p:blipFill>
        <p:spPr>
          <a:xfrm>
            <a:off x="3251742" y="1644449"/>
            <a:ext cx="2480187" cy="32452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448A2F-5B66-35BE-5268-27258AB2ABDD}"/>
              </a:ext>
            </a:extLst>
          </p:cNvPr>
          <p:cNvSpPr txBox="1"/>
          <p:nvPr/>
        </p:nvSpPr>
        <p:spPr>
          <a:xfrm>
            <a:off x="3319080" y="5027738"/>
            <a:ext cx="2345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Марков Андрей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8а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</a:rPr>
              <a:t>Призер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38F885-6307-6512-8672-23FEE9B8EDA9}"/>
              </a:ext>
            </a:extLst>
          </p:cNvPr>
          <p:cNvSpPr txBox="1"/>
          <p:nvPr/>
        </p:nvSpPr>
        <p:spPr>
          <a:xfrm>
            <a:off x="197453" y="5027738"/>
            <a:ext cx="2520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едько Владислав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8а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</a:rPr>
              <a:t>Победитель</a:t>
            </a:r>
            <a:endParaRPr lang="ru-RU" dirty="0"/>
          </a:p>
        </p:txBody>
      </p:sp>
      <p:pic>
        <p:nvPicPr>
          <p:cNvPr id="13" name="Рисунок 12" descr="Изображение выглядит как одежда, человек, верхний предмет одежды, ошейник&#10;&#10;Автоматически созданное описание">
            <a:extLst>
              <a:ext uri="{FF2B5EF4-FFF2-40B4-BE49-F238E27FC236}">
                <a16:creationId xmlns:a16="http://schemas.microsoft.com/office/drawing/2014/main" id="{196247EB-6D8A-0F0A-6948-D12EBDCCDF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1" r="13457" b="19551"/>
          <a:stretch/>
        </p:blipFill>
        <p:spPr>
          <a:xfrm>
            <a:off x="301405" y="1762150"/>
            <a:ext cx="2312376" cy="31085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18F6A9-3060-7EC7-1C35-47EBF2771D5E}"/>
              </a:ext>
            </a:extLst>
          </p:cNvPr>
          <p:cNvSpPr txBox="1"/>
          <p:nvPr/>
        </p:nvSpPr>
        <p:spPr>
          <a:xfrm>
            <a:off x="6444208" y="5027738"/>
            <a:ext cx="2345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Хлонь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Степан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8а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</a:rPr>
              <a:t>Призер</a:t>
            </a:r>
            <a:endParaRPr lang="ru-RU" dirty="0"/>
          </a:p>
        </p:txBody>
      </p:sp>
      <p:pic>
        <p:nvPicPr>
          <p:cNvPr id="16" name="Рисунок 15" descr="Изображение выглядит как одежда, человек, ошейник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8B5AF4E5-474E-2DB6-A65D-7191E236D6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890" y="1585359"/>
            <a:ext cx="2522590" cy="33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84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3508" y="183758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</a:t>
            </a:r>
            <a:r>
              <a:rPr lang="ru-RU" sz="3200" b="1" kern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этап олимпиады </a:t>
            </a:r>
            <a:r>
              <a:rPr lang="ru-RU" sz="3200" b="1" kern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b="1" kern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физике</a:t>
            </a:r>
          </a:p>
          <a:p>
            <a:pPr algn="ctr"/>
            <a:r>
              <a:rPr lang="ru-RU" sz="3200" b="1" kern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Дж. К. Максвелла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1D15C6-1590-42B1-869F-11C2E2C6C619}"/>
              </a:ext>
            </a:extLst>
          </p:cNvPr>
          <p:cNvSpPr/>
          <p:nvPr/>
        </p:nvSpPr>
        <p:spPr>
          <a:xfrm>
            <a:off x="3203848" y="6237312"/>
            <a:ext cx="5014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Приняли участие 9 человек</a:t>
            </a:r>
          </a:p>
        </p:txBody>
      </p:sp>
      <p:pic>
        <p:nvPicPr>
          <p:cNvPr id="2" name="Рисунок 1" descr="Изображение выглядит как одежда, человек, ошейник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735804DB-7A55-37BA-4FC2-E11ABFD4D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61" t="60" r="14512" b="26507"/>
          <a:stretch/>
        </p:blipFill>
        <p:spPr>
          <a:xfrm>
            <a:off x="1443741" y="1551881"/>
            <a:ext cx="2480187" cy="3245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3A34C9-174C-79BD-2C83-81BD84DF59B9}"/>
              </a:ext>
            </a:extLst>
          </p:cNvPr>
          <p:cNvSpPr txBox="1"/>
          <p:nvPr/>
        </p:nvSpPr>
        <p:spPr>
          <a:xfrm>
            <a:off x="1453737" y="4869160"/>
            <a:ext cx="2345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Марков Андрей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8а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</a:rPr>
              <a:t>Победитель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BB0C5-1416-BD97-9F5F-122ACBE58F10}"/>
              </a:ext>
            </a:extLst>
          </p:cNvPr>
          <p:cNvSpPr txBox="1"/>
          <p:nvPr/>
        </p:nvSpPr>
        <p:spPr>
          <a:xfrm>
            <a:off x="5322801" y="4869160"/>
            <a:ext cx="2345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Климов Платон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7а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</a:rPr>
              <a:t>Призер</a:t>
            </a:r>
            <a:endParaRPr lang="ru-RU" dirty="0"/>
          </a:p>
        </p:txBody>
      </p:sp>
      <p:pic>
        <p:nvPicPr>
          <p:cNvPr id="10" name="Рисунок 9" descr="Изображение выглядит как одежда, человек, Человеческое лицо, ошейник&#10;&#10;Автоматически созданное описание">
            <a:extLst>
              <a:ext uri="{FF2B5EF4-FFF2-40B4-BE49-F238E27FC236}">
                <a16:creationId xmlns:a16="http://schemas.microsoft.com/office/drawing/2014/main" id="{8689094B-657E-6853-2D68-0D2F863B71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12026"/>
            <a:ext cx="2480186" cy="330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58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018863"/>
              </p:ext>
            </p:extLst>
          </p:nvPr>
        </p:nvGraphicFramePr>
        <p:xfrm>
          <a:off x="-180528" y="260648"/>
          <a:ext cx="9059984" cy="648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7470309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-612576" y="1412776"/>
          <a:ext cx="9496561" cy="6793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FFE57DE-7527-8CC6-8CC0-608CBF226B6F}"/>
              </a:ext>
            </a:extLst>
          </p:cNvPr>
          <p:cNvSpPr txBox="1"/>
          <p:nvPr/>
        </p:nvSpPr>
        <p:spPr>
          <a:xfrm>
            <a:off x="107504" y="188640"/>
            <a:ext cx="8928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победителей и призеров лицея в региональном этапе ВОШ – 2024 среди других школ края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48522"/>
      </p:ext>
    </p:extLst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07504" y="33265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690501"/>
              </p:ext>
            </p:extLst>
          </p:nvPr>
        </p:nvGraphicFramePr>
        <p:xfrm>
          <a:off x="179512" y="1340768"/>
          <a:ext cx="864096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176076" y="-93295"/>
            <a:ext cx="7006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95536" y="764704"/>
            <a:ext cx="89102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участников, победителей и призеров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ЗЭ Всероссийской олимпиады школьников 2022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- 202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годы</a:t>
            </a:r>
          </a:p>
        </p:txBody>
      </p:sp>
    </p:spTree>
    <p:extLst>
      <p:ext uri="{BB962C8B-B14F-4D97-AF65-F5344CB8AC3E}">
        <p14:creationId xmlns:p14="http://schemas.microsoft.com/office/powerpoint/2010/main" val="3194413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531269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заключительного этапа - 2024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11150" y="-99392"/>
            <a:ext cx="8832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63F618-D173-6E94-5326-9C5247C7B0DB}"/>
              </a:ext>
            </a:extLst>
          </p:cNvPr>
          <p:cNvSpPr/>
          <p:nvPr/>
        </p:nvSpPr>
        <p:spPr>
          <a:xfrm>
            <a:off x="325016" y="4760961"/>
            <a:ext cx="323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Муренький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Алексей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9а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EE4BC8C-1C26-CFA8-3DF5-A317A20184AE}"/>
              </a:ext>
            </a:extLst>
          </p:cNvPr>
          <p:cNvSpPr/>
          <p:nvPr/>
        </p:nvSpPr>
        <p:spPr>
          <a:xfrm>
            <a:off x="5004048" y="4653136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Чубий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Александр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физика</a:t>
            </a:r>
          </a:p>
        </p:txBody>
      </p:sp>
      <p:pic>
        <p:nvPicPr>
          <p:cNvPr id="7" name="Рисунок 6" descr="Изображение выглядит как одежда, человек, Человеческое лицо, шея&#10;&#10;Автоматически созданное описание">
            <a:extLst>
              <a:ext uri="{FF2B5EF4-FFF2-40B4-BE49-F238E27FC236}">
                <a16:creationId xmlns:a16="http://schemas.microsoft.com/office/drawing/2014/main" id="{5D2A60C5-8033-B60A-ABE0-E8126D4F26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7" t="1726" r="3800"/>
          <a:stretch/>
        </p:blipFill>
        <p:spPr>
          <a:xfrm>
            <a:off x="838920" y="1268760"/>
            <a:ext cx="2448272" cy="3414913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костюм, одежда, стоящий&#10;&#10;Автоматически созданное описание">
            <a:extLst>
              <a:ext uri="{FF2B5EF4-FFF2-40B4-BE49-F238E27FC236}">
                <a16:creationId xmlns:a16="http://schemas.microsoft.com/office/drawing/2014/main" id="{C9C65780-21C1-645C-9CF9-AFA581F99D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073" y="1342670"/>
            <a:ext cx="2450318" cy="326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74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79512" y="1610037"/>
            <a:ext cx="8856662" cy="847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gradFill rotWithShape="1">
                  <a:gsLst>
                    <a:gs pos="0">
                      <a:srgbClr val="000099"/>
                    </a:gs>
                    <a:gs pos="50000">
                      <a:srgbClr val="CC0000"/>
                    </a:gs>
                    <a:gs pos="100000">
                      <a:srgbClr val="000099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научно-практическая конференция</a:t>
            </a:r>
          </a:p>
          <a:p>
            <a:pPr algn="ctr"/>
            <a:r>
              <a:rPr lang="ru-RU" sz="3600" kern="10" dirty="0">
                <a:gradFill rotWithShape="1">
                  <a:gsLst>
                    <a:gs pos="0">
                      <a:srgbClr val="000099"/>
                    </a:gs>
                    <a:gs pos="50000">
                      <a:srgbClr val="CC0000"/>
                    </a:gs>
                    <a:gs pos="100000">
                      <a:srgbClr val="000099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5 – 11 классы </a:t>
            </a: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1129528" y="2492004"/>
            <a:ext cx="72063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 </a:t>
            </a:r>
            <a:r>
              <a:rPr lang="ru-RU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марта – </a:t>
            </a:r>
            <a:r>
              <a:rPr lang="en-US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20</a:t>
            </a:r>
            <a:r>
              <a:rPr lang="ru-RU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марта 20</a:t>
            </a:r>
            <a:r>
              <a:rPr lang="en-US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24 </a:t>
            </a:r>
            <a:r>
              <a:rPr lang="ru-RU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года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F81B7C-78C9-A404-89CB-3ABAA7A8EABA}"/>
              </a:ext>
            </a:extLst>
          </p:cNvPr>
          <p:cNvSpPr/>
          <p:nvPr/>
        </p:nvSpPr>
        <p:spPr>
          <a:xfrm>
            <a:off x="2411760" y="-93319"/>
            <a:ext cx="482453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spc="18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uhaus 93" panose="04030905020B02020C02" pitchFamily="82" charset="0"/>
                <a:cs typeface="Aparajita" panose="02020603050405020304" pitchFamily="18" charset="0"/>
              </a:rPr>
              <a:t>XXXII</a:t>
            </a:r>
            <a:endParaRPr lang="ru-RU" sz="12000" b="1" cap="none" spc="180" dirty="0">
              <a:ln w="0"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Aparajita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1"/>
          <a:stretch/>
        </p:blipFill>
        <p:spPr>
          <a:xfrm>
            <a:off x="1311221" y="3172577"/>
            <a:ext cx="6842945" cy="3685423"/>
          </a:xfrm>
          <a:prstGeom prst="rect">
            <a:avLst/>
          </a:prstGeom>
        </p:spPr>
      </p:pic>
    </p:spTree>
  </p:cSld>
  <p:clrMapOvr>
    <a:masterClrMapping/>
  </p:clrMapOvr>
  <p:transition advTm="6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200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645936"/>
              </p:ext>
            </p:extLst>
          </p:nvPr>
        </p:nvGraphicFramePr>
        <p:xfrm>
          <a:off x="251520" y="764704"/>
          <a:ext cx="8555930" cy="5456591"/>
        </p:xfrm>
        <a:graphic>
          <a:graphicData uri="http://schemas.openxmlformats.org/drawingml/2006/table">
            <a:tbl>
              <a:tblPr/>
              <a:tblGrid>
                <a:gridCol w="5472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3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1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Секция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2" marR="91452" marT="45710" marB="4571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работ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участников, чел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7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Секция гуманитарных наук</a:t>
                      </a:r>
                    </a:p>
                  </a:txBody>
                  <a:tcPr marL="91452" marR="91452" marT="45710" marB="4571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Секция математики</a:t>
                      </a:r>
                    </a:p>
                  </a:txBody>
                  <a:tcPr marL="91452" marR="91452" marT="45710" marB="4571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47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520945"/>
                  </a:ext>
                </a:extLst>
              </a:tr>
              <a:tr h="487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Секция иностранных языков</a:t>
                      </a:r>
                    </a:p>
                  </a:txBody>
                  <a:tcPr marL="91452" marR="91452" marT="45710" marB="4571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284233"/>
                  </a:ext>
                </a:extLst>
              </a:tr>
              <a:tr h="487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Секция информатики и ИКТ</a:t>
                      </a:r>
                    </a:p>
                  </a:txBody>
                  <a:tcPr marL="91452" marR="91452" marT="45710" marB="4571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33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Секция химии и биологии</a:t>
                      </a:r>
                    </a:p>
                  </a:txBody>
                  <a:tcPr marL="91452" marR="91452" marT="45710" marB="4571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947835"/>
                  </a:ext>
                </a:extLst>
              </a:tr>
              <a:tr h="4877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Секция физики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1452" marR="91452" marT="45710" marB="4571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Секция истории и обществознания</a:t>
                      </a:r>
                    </a:p>
                  </a:txBody>
                  <a:tcPr marL="91452" marR="91452" marT="45710" marB="4571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0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Секция русского языка и литературы</a:t>
                      </a:r>
                    </a:p>
                  </a:txBody>
                  <a:tcPr marL="91452" marR="91452" marT="45710" marB="4571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36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1327777"/>
                  </a:ext>
                </a:extLst>
              </a:tr>
              <a:tr h="487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2" marR="91452" marT="45710" marB="4571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55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256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267744" y="116632"/>
            <a:ext cx="53331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предметных  секций НПК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6284592"/>
            <a:ext cx="5863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Руководили работой учащихся </a:t>
            </a:r>
            <a:r>
              <a:rPr lang="ru-RU" altLang="ru-RU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ru-RU" alt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педагога.</a:t>
            </a:r>
          </a:p>
        </p:txBody>
      </p:sp>
    </p:spTree>
    <p:extLst>
      <p:ext uri="{BB962C8B-B14F-4D97-AF65-F5344CB8AC3E}">
        <p14:creationId xmlns:p14="http://schemas.microsoft.com/office/powerpoint/2010/main" val="1689918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294479"/>
              </p:ext>
            </p:extLst>
          </p:nvPr>
        </p:nvGraphicFramePr>
        <p:xfrm>
          <a:off x="-108520" y="908720"/>
          <a:ext cx="9496561" cy="6288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27584" y="476672"/>
            <a:ext cx="73451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классов в XXX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НПК лицея</a:t>
            </a:r>
          </a:p>
        </p:txBody>
      </p:sp>
    </p:spTree>
    <p:extLst>
      <p:ext uri="{BB962C8B-B14F-4D97-AF65-F5344CB8AC3E}">
        <p14:creationId xmlns:p14="http://schemas.microsoft.com/office/powerpoint/2010/main" val="1873407971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11960" y="1340768"/>
            <a:ext cx="338437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ШЭ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5 -11 класс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МЭ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7-11 класс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РЭ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–  9 - 11 класс</a:t>
            </a:r>
          </a:p>
          <a:p>
            <a:endParaRPr lang="ru-RU" dirty="0"/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ЗЭ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–  9 - 11 класс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83868" y="4869160"/>
            <a:ext cx="55806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олимпиад ШЭ проходили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 </a:t>
            </a:r>
          </a:p>
          <a:p>
            <a:pPr algn="ctr" fontAlgn="b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платформе «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Сириус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9832" y="165396"/>
            <a:ext cx="59046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2619332" cy="683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69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2"/>
          <p:cNvSpPr>
            <a:spLocks noChangeArrowheads="1" noChangeShapeType="1" noTextEdit="1"/>
          </p:cNvSpPr>
          <p:nvPr/>
        </p:nvSpPr>
        <p:spPr bwMode="auto">
          <a:xfrm>
            <a:off x="179512" y="2562618"/>
            <a:ext cx="8856984" cy="86638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n-CL" sz="3600" kern="10" dirty="0">
                <a:gradFill rotWithShape="1">
                  <a:gsLst>
                    <a:gs pos="0">
                      <a:srgbClr val="000099"/>
                    </a:gs>
                    <a:gs pos="50000">
                      <a:srgbClr val="CC0000"/>
                    </a:gs>
                    <a:gs pos="100000">
                      <a:srgbClr val="000099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XXX</a:t>
            </a:r>
            <a:r>
              <a:rPr lang="en-US" sz="3600" kern="10" dirty="0">
                <a:gradFill rotWithShape="1">
                  <a:gsLst>
                    <a:gs pos="0">
                      <a:srgbClr val="000099"/>
                    </a:gs>
                    <a:gs pos="50000">
                      <a:srgbClr val="CC0000"/>
                    </a:gs>
                    <a:gs pos="100000">
                      <a:srgbClr val="000099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II</a:t>
            </a:r>
            <a:r>
              <a:rPr lang="arn-CL" sz="3600" kern="10" dirty="0">
                <a:gradFill rotWithShape="1">
                  <a:gsLst>
                    <a:gs pos="0">
                      <a:srgbClr val="000099"/>
                    </a:gs>
                    <a:gs pos="50000">
                      <a:srgbClr val="CC0000"/>
                    </a:gs>
                    <a:gs pos="100000">
                      <a:srgbClr val="000099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ru-RU" sz="3600" kern="10" dirty="0">
                <a:gradFill rotWithShape="1">
                  <a:gsLst>
                    <a:gs pos="0">
                      <a:srgbClr val="000099"/>
                    </a:gs>
                    <a:gs pos="50000">
                      <a:srgbClr val="CC0000"/>
                    </a:gs>
                    <a:gs pos="100000">
                      <a:srgbClr val="000099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научно-практической конференции</a:t>
            </a:r>
          </a:p>
          <a:p>
            <a:pPr algn="ctr"/>
            <a:r>
              <a:rPr lang="ru-RU" sz="3600" kern="10" dirty="0">
                <a:gradFill rotWithShape="1">
                  <a:gsLst>
                    <a:gs pos="0">
                      <a:srgbClr val="000099"/>
                    </a:gs>
                    <a:gs pos="50000">
                      <a:srgbClr val="CC0000"/>
                    </a:gs>
                    <a:gs pos="100000">
                      <a:srgbClr val="000099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5 – 11 классы </a:t>
            </a: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2072983" y="4071571"/>
            <a:ext cx="53266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ru-RU" sz="4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20 МАРТА  20</a:t>
            </a:r>
            <a:r>
              <a:rPr lang="en-US" sz="4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ru-RU" sz="4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  <a:r>
              <a:rPr lang="en-US" sz="4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4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1000108"/>
            <a:ext cx="7715304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60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99"/>
                    </a:gs>
                    <a:gs pos="50000">
                      <a:srgbClr val="CC0000"/>
                    </a:gs>
                    <a:gs pos="100000">
                      <a:srgbClr val="000099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Пленарное заседание</a:t>
            </a:r>
            <a:endParaRPr lang="ru-RU" sz="6000" dirty="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8B8C2A-2706-9083-205A-FB5FEEA4FBD4}"/>
              </a:ext>
            </a:extLst>
          </p:cNvPr>
          <p:cNvSpPr txBox="1"/>
          <p:nvPr/>
        </p:nvSpPr>
        <p:spPr>
          <a:xfrm>
            <a:off x="539552" y="5780340"/>
            <a:ext cx="9068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пленарное заседание было выдвинуто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 учащихся.</a:t>
            </a:r>
          </a:p>
        </p:txBody>
      </p:sp>
    </p:spTree>
  </p:cSld>
  <p:clrMapOvr>
    <a:masterClrMapping/>
  </p:clrMapOvr>
  <p:transition advTm="6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Газетная бумага"/>
          <p:cNvSpPr>
            <a:spLocks noChangeArrowheads="1"/>
          </p:cNvSpPr>
          <p:nvPr/>
        </p:nvSpPr>
        <p:spPr bwMode="auto">
          <a:xfrm>
            <a:off x="0" y="173251"/>
            <a:ext cx="91440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Пленарное заседание 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XXXII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научно-практической   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7504" y="1124744"/>
          <a:ext cx="8928993" cy="5429364"/>
        </p:xfrm>
        <a:graphic>
          <a:graphicData uri="http://schemas.openxmlformats.org/drawingml/2006/table">
            <a:tbl>
              <a:tblPr/>
              <a:tblGrid>
                <a:gridCol w="426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3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43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63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52316" marR="523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8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Фамилия </a:t>
                      </a:r>
                    </a:p>
                  </a:txBody>
                  <a:tcPr marL="52316" marR="523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8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класс</a:t>
                      </a:r>
                    </a:p>
                  </a:txBody>
                  <a:tcPr marL="52316" marR="523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8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</a:t>
                      </a:r>
                    </a:p>
                  </a:txBody>
                  <a:tcPr marL="52316" marR="523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8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Руководитель</a:t>
                      </a:r>
                    </a:p>
                  </a:txBody>
                  <a:tcPr marL="52316" marR="523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Самохина Елизавета Андреевна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8А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Полякова С.Г.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Величко Герман </a:t>
                      </a: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Павлович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История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Голубева Л.И.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Табалова</a:t>
                      </a: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Ангелина </a:t>
                      </a: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Алексеевна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Мельник А.А.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Пальчиков Богдан </a:t>
                      </a: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Сергеевич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Лысова И.И.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Добрынина Алина Евгеньевна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10Б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Вдовина Е.В.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Масленникова Маргарита </a:t>
                      </a: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Дмитриевна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Психология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Гавриш</a:t>
                      </a: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Девяткин Сергей Дмитриевич</a:t>
                      </a:r>
                      <a:endParaRPr lang="ru-RU" sz="18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8А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Психология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Гавриш</a:t>
                      </a: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Н.А.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Горлач Анастасия </a:t>
                      </a: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Алексеевна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8А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Данилюк О.А.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Галузинский</a:t>
                      </a: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Иван </a:t>
                      </a: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Леонидович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Некрашевич Е.А</a:t>
                      </a:r>
                      <a:r>
                        <a:rPr lang="en-US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Бакулин Роман </a:t>
                      </a: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Александрович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Некрашевич Е.А.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21089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Рыжков Михаил </a:t>
                      </a: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Дмитриевич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Горлова Т.О.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3751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Абрамова Анастасия </a:t>
                      </a: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Александровна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Лавинова</a:t>
                      </a: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Т.В.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18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9882660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783"/>
            <a:ext cx="9144000" cy="6096000"/>
          </a:xfrm>
          <a:prstGeom prst="rect">
            <a:avLst/>
          </a:prstGeom>
        </p:spPr>
      </p:pic>
      <p:sp>
        <p:nvSpPr>
          <p:cNvPr id="3" name="Rectangle 2" descr="Газетная бумага"/>
          <p:cNvSpPr>
            <a:spLocks noChangeArrowheads="1"/>
          </p:cNvSpPr>
          <p:nvPr/>
        </p:nvSpPr>
        <p:spPr bwMode="auto">
          <a:xfrm>
            <a:off x="0" y="13149"/>
            <a:ext cx="91440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Пленарное заседание 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XXXII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научно-практической   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839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526527-397A-04AF-D05D-BBED3665CE68}"/>
              </a:ext>
            </a:extLst>
          </p:cNvPr>
          <p:cNvSpPr/>
          <p:nvPr/>
        </p:nvSpPr>
        <p:spPr bwMode="auto">
          <a:xfrm>
            <a:off x="323528" y="11198"/>
            <a:ext cx="8229600" cy="80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0" hangingPunct="0">
              <a:lnSpc>
                <a:spcPct val="90000"/>
              </a:lnSpc>
              <a:spcAft>
                <a:spcPts val="600"/>
              </a:spcAft>
            </a:pPr>
            <a:r>
              <a:rPr lang="ru-RU" sz="3400" b="1" kern="120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</a:t>
            </a:r>
            <a:r>
              <a:rPr lang="en-US" sz="3400" b="1" kern="120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IV</a:t>
            </a:r>
            <a:r>
              <a:rPr lang="ru-RU" sz="3400" b="1" kern="120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городская МНПК «Шаг в науку»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4C1F2A-D802-06E5-24D7-94EDD4014C5A}"/>
              </a:ext>
            </a:extLst>
          </p:cNvPr>
          <p:cNvSpPr txBox="1"/>
          <p:nvPr/>
        </p:nvSpPr>
        <p:spPr>
          <a:xfrm>
            <a:off x="2602124" y="620688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апреля 202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259610"/>
              </p:ext>
            </p:extLst>
          </p:nvPr>
        </p:nvGraphicFramePr>
        <p:xfrm>
          <a:off x="0" y="1265070"/>
          <a:ext cx="9144000" cy="5440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9498">
                  <a:extLst>
                    <a:ext uri="{9D8B030D-6E8A-4147-A177-3AD203B41FA5}">
                      <a16:colId xmlns:a16="http://schemas.microsoft.com/office/drawing/2014/main" val="1221471456"/>
                    </a:ext>
                  </a:extLst>
                </a:gridCol>
                <a:gridCol w="1630214">
                  <a:extLst>
                    <a:ext uri="{9D8B030D-6E8A-4147-A177-3AD203B41FA5}">
                      <a16:colId xmlns:a16="http://schemas.microsoft.com/office/drawing/2014/main" val="1652011985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96897881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4286630138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1590867207"/>
                    </a:ext>
                  </a:extLst>
                </a:gridCol>
                <a:gridCol w="1619672">
                  <a:extLst>
                    <a:ext uri="{9D8B030D-6E8A-4147-A177-3AD203B41FA5}">
                      <a16:colId xmlns:a16="http://schemas.microsoft.com/office/drawing/2014/main" val="2860762150"/>
                    </a:ext>
                  </a:extLst>
                </a:gridCol>
              </a:tblGrid>
              <a:tr h="335257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Предмет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Ученик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класс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Тема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Руководитель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extLst>
                  <a:ext uri="{0D108BD9-81ED-4DB2-BD59-A6C34878D82A}">
                    <a16:rowId xmlns:a16="http://schemas.microsoft.com/office/drawing/2014/main" val="3452872281"/>
                  </a:ext>
                </a:extLst>
              </a:tr>
              <a:tr h="335257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Информатика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Абрамова Анастасия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</a:rPr>
                        <a:t>10Б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Разработка сайта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</a:rPr>
                        <a:t>Лавинова Т.В.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extLst>
                  <a:ext uri="{0D108BD9-81ED-4DB2-BD59-A6C34878D82A}">
                    <a16:rowId xmlns:a16="http://schemas.microsoft.com/office/drawing/2014/main" val="1873531534"/>
                  </a:ext>
                </a:extLst>
              </a:tr>
              <a:tr h="335257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Информатика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Труханов Марк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</a:rPr>
                        <a:t>10А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Мобильная игра на </a:t>
                      </a:r>
                      <a:r>
                        <a:rPr lang="en-US" sz="1600" u="none" dirty="0">
                          <a:effectLst/>
                        </a:rPr>
                        <a:t>Android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</a:rPr>
                        <a:t>Лавинова Т.В.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extLst>
                  <a:ext uri="{0D108BD9-81ED-4DB2-BD59-A6C34878D82A}">
                    <a16:rowId xmlns:a16="http://schemas.microsoft.com/office/drawing/2014/main" val="3812901578"/>
                  </a:ext>
                </a:extLst>
              </a:tr>
              <a:tr h="335257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Психология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Рюмина Екатерина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 err="1">
                          <a:effectLst/>
                        </a:rPr>
                        <a:t>Комформизм</a:t>
                      </a:r>
                      <a:r>
                        <a:rPr lang="ru-RU" sz="1600" u="none" dirty="0">
                          <a:effectLst/>
                        </a:rPr>
                        <a:t> и </a:t>
                      </a:r>
                      <a:r>
                        <a:rPr lang="ru-RU" sz="1600" u="none" dirty="0" err="1">
                          <a:effectLst/>
                        </a:rPr>
                        <a:t>конформность</a:t>
                      </a:r>
                      <a:r>
                        <a:rPr lang="ru-RU" sz="1600" u="none" dirty="0">
                          <a:effectLst/>
                        </a:rPr>
                        <a:t>: психологические аспекты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Гавриш Н.А.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extLst>
                  <a:ext uri="{0D108BD9-81ED-4DB2-BD59-A6C34878D82A}">
                    <a16:rowId xmlns:a16="http://schemas.microsoft.com/office/drawing/2014/main" val="3724888956"/>
                  </a:ext>
                </a:extLst>
              </a:tr>
              <a:tr h="335257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Английский язык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Суровая Маргарита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</a:rPr>
                        <a:t>10а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Здоровье подростков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</a:rPr>
                        <a:t>Лысова И.И.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extLst>
                  <a:ext uri="{0D108BD9-81ED-4DB2-BD59-A6C34878D82A}">
                    <a16:rowId xmlns:a16="http://schemas.microsoft.com/office/drawing/2014/main" val="3896815929"/>
                  </a:ext>
                </a:extLst>
              </a:tr>
              <a:tr h="335257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Английский язык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 err="1">
                          <a:effectLst/>
                        </a:rPr>
                        <a:t>Винаркевич</a:t>
                      </a:r>
                      <a:r>
                        <a:rPr lang="ru-RU" sz="1600" u="none" dirty="0">
                          <a:effectLst/>
                        </a:rPr>
                        <a:t> Алиса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</a:rPr>
                        <a:t>10б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«Наглядный способ овладения фразовыми глаголами»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</a:rPr>
                        <a:t>Николаева Е.В.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extLst>
                  <a:ext uri="{0D108BD9-81ED-4DB2-BD59-A6C34878D82A}">
                    <a16:rowId xmlns:a16="http://schemas.microsoft.com/office/drawing/2014/main" val="352268605"/>
                  </a:ext>
                </a:extLst>
              </a:tr>
              <a:tr h="502885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Биология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Добрынина Алина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</a:rPr>
                        <a:t>10Б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Озеленение парадной зоны лицея с использованием технологии миксбордеров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</a:rPr>
                        <a:t>Вдовина Е.В.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extLst>
                  <a:ext uri="{0D108BD9-81ED-4DB2-BD59-A6C34878D82A}">
                    <a16:rowId xmlns:a16="http://schemas.microsoft.com/office/drawing/2014/main" val="1017883115"/>
                  </a:ext>
                </a:extLst>
              </a:tr>
              <a:tr h="335257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Обществознание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 err="1">
                          <a:effectLst/>
                        </a:rPr>
                        <a:t>Табалова</a:t>
                      </a:r>
                      <a:r>
                        <a:rPr lang="ru-RU" sz="1600" u="none" dirty="0">
                          <a:effectLst/>
                        </a:rPr>
                        <a:t> Ангелина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</a:rPr>
                        <a:t>8А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«Молодежное </a:t>
                      </a:r>
                      <a:r>
                        <a:rPr lang="en-US" sz="1600" u="none" dirty="0">
                          <a:effectLst/>
                        </a:rPr>
                        <a:t>event</a:t>
                      </a:r>
                      <a:r>
                        <a:rPr lang="ru-RU" sz="1600" u="none" dirty="0">
                          <a:effectLst/>
                        </a:rPr>
                        <a:t>-кафе»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</a:rPr>
                        <a:t>Мельник А.А</a:t>
                      </a:r>
                      <a:r>
                        <a:rPr lang="en-US" sz="1600" u="sng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extLst>
                  <a:ext uri="{0D108BD9-81ED-4DB2-BD59-A6C34878D82A}">
                    <a16:rowId xmlns:a16="http://schemas.microsoft.com/office/drawing/2014/main" val="1088760166"/>
                  </a:ext>
                </a:extLst>
              </a:tr>
              <a:tr h="335257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обществознание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Золотарева Арина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</a:rPr>
                        <a:t>10А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Страх и прибыль: как эмоции влияют на успех инвесторов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</a:rPr>
                        <a:t>Голубева Л.И.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extLst>
                  <a:ext uri="{0D108BD9-81ED-4DB2-BD59-A6C34878D82A}">
                    <a16:rowId xmlns:a16="http://schemas.microsoft.com/office/drawing/2014/main" val="3707363438"/>
                  </a:ext>
                </a:extLst>
              </a:tr>
              <a:tr h="335257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Физика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 err="1">
                          <a:effectLst/>
                        </a:rPr>
                        <a:t>Галузинский</a:t>
                      </a:r>
                      <a:r>
                        <a:rPr lang="ru-RU" sz="1600" u="none" dirty="0">
                          <a:effectLst/>
                        </a:rPr>
                        <a:t> Иван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</a:rPr>
                        <a:t>10 Б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Сбор энергетического «урожая»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</a:rPr>
                        <a:t>Некрашевич Е.А</a:t>
                      </a:r>
                      <a:r>
                        <a:rPr lang="en-US" sz="1600" u="sng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extLst>
                  <a:ext uri="{0D108BD9-81ED-4DB2-BD59-A6C34878D82A}">
                    <a16:rowId xmlns:a16="http://schemas.microsoft.com/office/drawing/2014/main" val="210467736"/>
                  </a:ext>
                </a:extLst>
              </a:tr>
              <a:tr h="502885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Русский язык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Коршунов 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Егор </a:t>
                      </a: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10Б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Создание сайта “Литературный Хабаровск”</a:t>
                      </a: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Подзорова</a:t>
                      </a:r>
                      <a:r>
                        <a:rPr lang="ru-RU" sz="1600" dirty="0">
                          <a:effectLst/>
                        </a:rPr>
                        <a:t> Т.Е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extLst>
                  <a:ext uri="{0D108BD9-81ED-4DB2-BD59-A6C34878D82A}">
                    <a16:rowId xmlns:a16="http://schemas.microsoft.com/office/drawing/2014/main" val="1573602194"/>
                  </a:ext>
                </a:extLst>
              </a:tr>
              <a:tr h="502885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Русский язык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 err="1">
                          <a:effectLst/>
                        </a:rPr>
                        <a:t>Лизандер</a:t>
                      </a:r>
                      <a:r>
                        <a:rPr lang="ru-RU" sz="1600" u="none" dirty="0">
                          <a:effectLst/>
                        </a:rPr>
                        <a:t> Маргарита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</a:rPr>
                        <a:t>8А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«Избыточное заимствование иностранных слов в русском языке в начале XXI века».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</a:rPr>
                        <a:t>Полякова С.Г.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extLst>
                  <a:ext uri="{0D108BD9-81ED-4DB2-BD59-A6C34878D82A}">
                    <a16:rowId xmlns:a16="http://schemas.microsoft.com/office/drawing/2014/main" val="1680309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1576273"/>
      </p:ext>
    </p:extLst>
  </p:cSld>
  <p:clrMapOvr>
    <a:masterClrMapping/>
  </p:clrMapOvr>
  <p:transition advTm="6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526527-397A-04AF-D05D-BBED3665CE68}"/>
              </a:ext>
            </a:extLst>
          </p:cNvPr>
          <p:cNvSpPr/>
          <p:nvPr/>
        </p:nvSpPr>
        <p:spPr bwMode="auto">
          <a:xfrm>
            <a:off x="323528" y="230532"/>
            <a:ext cx="8229600" cy="80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algn="ctr" eaLnBrk="0" hangingPunct="0">
              <a:lnSpc>
                <a:spcPct val="90000"/>
              </a:lnSpc>
              <a:spcAft>
                <a:spcPts val="600"/>
              </a:spcAft>
            </a:pPr>
            <a:r>
              <a:rPr lang="ru-RU" sz="3400" b="1" kern="120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XI</a:t>
            </a:r>
            <a:r>
              <a:rPr lang="en-US" sz="3400" b="1" kern="120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lang="ru-RU" sz="3400" b="1" kern="120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городская МНПК «Шаг в науку»</a:t>
            </a:r>
          </a:p>
          <a:p>
            <a:pPr algn="ctr" eaLnBrk="0" hangingPunct="0">
              <a:lnSpc>
                <a:spcPct val="90000"/>
              </a:lnSpc>
              <a:spcAft>
                <a:spcPts val="600"/>
              </a:spcAft>
            </a:pPr>
            <a:r>
              <a:rPr lang="ru-RU" sz="3400" b="1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6 -11 классы</a:t>
            </a:r>
            <a:r>
              <a:rPr lang="ru-RU" sz="3400" b="1" kern="120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4C1F2A-D802-06E5-24D7-94EDD4014C5A}"/>
              </a:ext>
            </a:extLst>
          </p:cNvPr>
          <p:cNvSpPr txBox="1"/>
          <p:nvPr/>
        </p:nvSpPr>
        <p:spPr>
          <a:xfrm>
            <a:off x="2602124" y="1074435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апреля 202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759958"/>
              </p:ext>
            </p:extLst>
          </p:nvPr>
        </p:nvGraphicFramePr>
        <p:xfrm>
          <a:off x="1" y="1555567"/>
          <a:ext cx="9143999" cy="2636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771">
                  <a:extLst>
                    <a:ext uri="{9D8B030D-6E8A-4147-A177-3AD203B41FA5}">
                      <a16:colId xmlns:a16="http://schemas.microsoft.com/office/drawing/2014/main" val="1735207256"/>
                    </a:ext>
                  </a:extLst>
                </a:gridCol>
                <a:gridCol w="3413998">
                  <a:extLst>
                    <a:ext uri="{9D8B030D-6E8A-4147-A177-3AD203B41FA5}">
                      <a16:colId xmlns:a16="http://schemas.microsoft.com/office/drawing/2014/main" val="776558716"/>
                    </a:ext>
                  </a:extLst>
                </a:gridCol>
                <a:gridCol w="2027366">
                  <a:extLst>
                    <a:ext uri="{9D8B030D-6E8A-4147-A177-3AD203B41FA5}">
                      <a16:colId xmlns:a16="http://schemas.microsoft.com/office/drawing/2014/main" val="360589644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953037277"/>
                    </a:ext>
                  </a:extLst>
                </a:gridCol>
                <a:gridCol w="1609588">
                  <a:extLst>
                    <a:ext uri="{9D8B030D-6E8A-4147-A177-3AD203B41FA5}">
                      <a16:colId xmlns:a16="http://schemas.microsoft.com/office/drawing/2014/main" val="4053000865"/>
                    </a:ext>
                  </a:extLst>
                </a:gridCol>
                <a:gridCol w="1162212">
                  <a:extLst>
                    <a:ext uri="{9D8B030D-6E8A-4147-A177-3AD203B41FA5}">
                      <a16:colId xmlns:a16="http://schemas.microsoft.com/office/drawing/2014/main" val="101869667"/>
                    </a:ext>
                  </a:extLst>
                </a:gridCol>
              </a:tblGrid>
              <a:tr h="971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Номинация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Ученик 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048097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в современном мире: построение жизненного пути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Рюмина Екатерина 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10а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Гавриш Н.А.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степени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678956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Современные достижения в области физики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Галузинский</a:t>
                      </a: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Иван 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10б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Некрашевич Е.А.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степени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341383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 как развивающееся явление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Лизандер</a:t>
                      </a: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Маргарита 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8а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Полякова С.Г.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степени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174163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 сегодня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Табалова</a:t>
                      </a: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Ангелина 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8а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Мельник А.А.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степени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85409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в современном мире: построение жизненного пути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Хамидулина Арина 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Гавриш</a:t>
                      </a: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Н.А.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степени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2856774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112"/>
            <a:ext cx="1815666" cy="24208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83" y="4421297"/>
            <a:ext cx="1841749" cy="24556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077" y="4428438"/>
            <a:ext cx="1851045" cy="24680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122" y="4467371"/>
            <a:ext cx="1821256" cy="24268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147" y="4465069"/>
            <a:ext cx="1808920" cy="241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83421"/>
      </p:ext>
    </p:extLst>
  </p:cSld>
  <p:clrMapOvr>
    <a:masterClrMapping/>
  </p:clrMapOvr>
  <p:transition advTm="6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285" y="-2603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в городском конкурсе проектов школьников «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Хабаровск.НАШ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8 – 11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классы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142666"/>
              </p:ext>
            </p:extLst>
          </p:nvPr>
        </p:nvGraphicFramePr>
        <p:xfrm>
          <a:off x="15064" y="854182"/>
          <a:ext cx="9143999" cy="2392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526">
                  <a:extLst>
                    <a:ext uri="{9D8B030D-6E8A-4147-A177-3AD203B41FA5}">
                      <a16:colId xmlns:a16="http://schemas.microsoft.com/office/drawing/2014/main" val="1949241239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104901382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406595575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529624367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1817472001"/>
                    </a:ext>
                  </a:extLst>
                </a:gridCol>
                <a:gridCol w="1835697">
                  <a:extLst>
                    <a:ext uri="{9D8B030D-6E8A-4147-A177-3AD203B41FA5}">
                      <a16:colId xmlns:a16="http://schemas.microsoft.com/office/drawing/2014/main" val="28939752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 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Номинация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25102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Коршунов Егор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Мой город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Сайт «Литературный Хабаровск»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Подзорова Т.Е.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54865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Труханов Марк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Моя школа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Мобильная игра по физике «Схематика»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Лавинова Т.В.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4472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Галузинский</a:t>
                      </a: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Иван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Моя бизнес-идея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 энергетического урожая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Некрашевич Е.А.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7077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Табалова Ангелина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Моя бизнес-идея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молодежного </a:t>
                      </a:r>
                      <a:r>
                        <a:rPr lang="ru-RU" sz="18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ивент</a:t>
                      </a: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-кафе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Мельник А.А.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370909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0" y="3281460"/>
            <a:ext cx="2160182" cy="28802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127" y="6161703"/>
            <a:ext cx="2467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kern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Галузинский</a:t>
            </a:r>
            <a:r>
              <a:rPr lang="ru-RU" kern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Иван,</a:t>
            </a:r>
            <a:r>
              <a:rPr lang="en-US" kern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ru-RU" kern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  <a:p>
            <a:pPr algn="just">
              <a:spcAft>
                <a:spcPts val="0"/>
              </a:spcAft>
            </a:pPr>
            <a:r>
              <a:rPr lang="ru-RU" kern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Диплом 1 степени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281460"/>
            <a:ext cx="2246676" cy="29955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76256" y="6277028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kern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Труханов Марк,</a:t>
            </a:r>
            <a:r>
              <a:rPr lang="en-US" kern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ru-RU" kern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 algn="just">
              <a:spcAft>
                <a:spcPts val="0"/>
              </a:spcAft>
            </a:pPr>
            <a:r>
              <a:rPr lang="ru-RU" kern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Диплом 2 степени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t="31100" r="8132"/>
          <a:stretch/>
        </p:blipFill>
        <p:spPr>
          <a:xfrm>
            <a:off x="2953065" y="3310280"/>
            <a:ext cx="3198204" cy="349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9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1"/>
          <p:cNvSpPr txBox="1">
            <a:spLocks noChangeArrowheads="1"/>
          </p:cNvSpPr>
          <p:nvPr/>
        </p:nvSpPr>
        <p:spPr bwMode="auto">
          <a:xfrm>
            <a:off x="131428" y="1412776"/>
            <a:ext cx="8786812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продолжена работа по организации олимпиадного движения лицеистов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будут продолжены работа по организации научно-исследовательской деятельности лицеистов;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продолжена работа по внедрению новых информационных технологий в учебный процесс;</a:t>
            </a:r>
          </a:p>
          <a:p>
            <a:pPr lvl="0"/>
            <a:endParaRPr lang="ru-RU" sz="22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404664"/>
            <a:ext cx="86439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новом учебном году:</a:t>
            </a:r>
            <a:endParaRPr lang="ru-RU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5712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0CD74FF-DAF8-7439-CE0E-2B77A750A621}"/>
              </a:ext>
            </a:extLst>
          </p:cNvPr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Классные руководители. Запись на олимпиады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05" y="826685"/>
            <a:ext cx="8536286" cy="603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37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3"/>
          <p:cNvSpPr>
            <a:spLocks noChangeArrowheads="1"/>
          </p:cNvSpPr>
          <p:nvPr/>
        </p:nvSpPr>
        <p:spPr bwMode="auto">
          <a:xfrm>
            <a:off x="235842" y="1700808"/>
            <a:ext cx="8712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Всероссийской олимпиады школьников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уч. год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50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155575" y="44624"/>
            <a:ext cx="883285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Школьный этап Всероссийской олимпиады школьников</a:t>
            </a:r>
          </a:p>
          <a:p>
            <a:pPr algn="ctr">
              <a:defRPr/>
            </a:pPr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2023-20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 учебный 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1029498"/>
            <a:ext cx="8988425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 – 455 человек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(90 %)</a:t>
            </a:r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участий –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470 человек</a:t>
            </a:r>
          </a:p>
          <a:p>
            <a:pPr fontAlgn="b"/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победителей и призеров – 258 человек</a:t>
            </a:r>
          </a:p>
          <a:p>
            <a:pPr fontAlgn="b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победителей и призеров – 517 мест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победителей – 114 человек  (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 мест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b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призеров –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 (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368 мест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b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endParaRPr lang="ru-RU" sz="1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95536" y="2708920"/>
            <a:ext cx="7920880" cy="0"/>
          </a:xfrm>
          <a:prstGeom prst="line">
            <a:avLst/>
          </a:prstGeom>
          <a:ln w="3810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95536" y="4797152"/>
            <a:ext cx="7920880" cy="0"/>
          </a:xfrm>
          <a:prstGeom prst="line">
            <a:avLst/>
          </a:prstGeom>
          <a:ln w="3810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55120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5611585"/>
              </p:ext>
            </p:extLst>
          </p:nvPr>
        </p:nvGraphicFramePr>
        <p:xfrm>
          <a:off x="0" y="1397000"/>
          <a:ext cx="9144000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539750" y="188913"/>
            <a:ext cx="8388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участников, победителей и призеров ШЭ Всероссийской олимпиады школьников 2021 -  2023 годы</a:t>
            </a:r>
          </a:p>
        </p:txBody>
      </p:sp>
    </p:spTree>
    <p:extLst>
      <p:ext uri="{BB962C8B-B14F-4D97-AF65-F5344CB8AC3E}">
        <p14:creationId xmlns:p14="http://schemas.microsoft.com/office/powerpoint/2010/main" val="2290835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1"/>
          <p:cNvGraphicFramePr>
            <a:graphicFrameLocks/>
          </p:cNvGraphicFramePr>
          <p:nvPr/>
        </p:nvGraphicFramePr>
        <p:xfrm>
          <a:off x="47594" y="980728"/>
          <a:ext cx="9780990" cy="5845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323528" y="116632"/>
            <a:ext cx="8388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 ШЭ Всероссийской олимпиады школьников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предметам 2023  годы</a:t>
            </a:r>
          </a:p>
        </p:txBody>
      </p:sp>
    </p:spTree>
    <p:extLst>
      <p:ext uri="{BB962C8B-B14F-4D97-AF65-F5344CB8AC3E}">
        <p14:creationId xmlns:p14="http://schemas.microsoft.com/office/powerpoint/2010/main" val="2547024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155575" y="44624"/>
            <a:ext cx="883285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Школьный этап Всероссийской олимпиады школьников</a:t>
            </a:r>
          </a:p>
          <a:p>
            <a:pPr algn="ctr">
              <a:defRPr/>
            </a:pPr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2023-20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 учебный 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1029498"/>
            <a:ext cx="8988425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 – 150 человек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9 %)</a:t>
            </a:r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участий – 260 человек</a:t>
            </a:r>
          </a:p>
          <a:p>
            <a:pPr fontAlgn="b"/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победителей и призеров – 60 человек</a:t>
            </a:r>
          </a:p>
          <a:p>
            <a:pPr fontAlgn="b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победителей и призеров – 79 мест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победителей – 29 человек  ( 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места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b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призеров – 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 (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 мест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b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endParaRPr lang="ru-RU" sz="1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95536" y="2708920"/>
            <a:ext cx="7920880" cy="0"/>
          </a:xfrm>
          <a:prstGeom prst="line">
            <a:avLst/>
          </a:prstGeom>
          <a:ln w="3810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95536" y="4797152"/>
            <a:ext cx="7920880" cy="0"/>
          </a:xfrm>
          <a:prstGeom prst="line">
            <a:avLst/>
          </a:prstGeom>
          <a:ln w="3810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0481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15321</TotalTime>
  <Words>1935</Words>
  <Application>Microsoft Office PowerPoint</Application>
  <PresentationFormat>Экран (4:3)</PresentationFormat>
  <Paragraphs>547</Paragraphs>
  <Slides>36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Arial</vt:lpstr>
      <vt:lpstr>Bauhaus 93</vt:lpstr>
      <vt:lpstr>Calibri</vt:lpstr>
      <vt:lpstr>Impact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teacher</cp:lastModifiedBy>
  <cp:revision>1480</cp:revision>
  <dcterms:created xsi:type="dcterms:W3CDTF">2008-11-30T08:17:31Z</dcterms:created>
  <dcterms:modified xsi:type="dcterms:W3CDTF">2024-08-29T23:29:13Z</dcterms:modified>
</cp:coreProperties>
</file>